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9" r:id="rId4"/>
    <p:sldId id="274" r:id="rId5"/>
    <p:sldId id="270" r:id="rId6"/>
    <p:sldId id="267" r:id="rId7"/>
    <p:sldId id="287" r:id="rId8"/>
    <p:sldId id="289" r:id="rId9"/>
    <p:sldId id="279" r:id="rId10"/>
    <p:sldId id="283" r:id="rId11"/>
    <p:sldId id="290" r:id="rId12"/>
    <p:sldId id="286" r:id="rId13"/>
    <p:sldId id="292" r:id="rId14"/>
    <p:sldId id="285" r:id="rId15"/>
    <p:sldId id="276" r:id="rId16"/>
    <p:sldId id="288" r:id="rId17"/>
    <p:sldId id="280" r:id="rId18"/>
    <p:sldId id="284" r:id="rId19"/>
    <p:sldId id="259" r:id="rId20"/>
    <p:sldId id="263" r:id="rId21"/>
    <p:sldId id="271" r:id="rId22"/>
    <p:sldId id="273" r:id="rId23"/>
    <p:sldId id="277" r:id="rId24"/>
    <p:sldId id="272" r:id="rId25"/>
    <p:sldId id="261" r:id="rId26"/>
    <p:sldId id="281" r:id="rId27"/>
    <p:sldId id="291" r:id="rId28"/>
    <p:sldId id="278" r:id="rId29"/>
    <p:sldId id="262" r:id="rId30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31"/>
      <p:bold r:id="rId32"/>
    </p:embeddedFont>
    <p:embeddedFont>
      <p:font typeface="Yu Mincho" panose="02020400000000000000" pitchFamily="18" charset="-128"/>
      <p:regular r:id="rId33"/>
    </p:embeddedFont>
    <p:embeddedFont>
      <p:font typeface="산돌명조 L" panose="02020304000101010101" pitchFamily="18" charset="-127"/>
      <p:regular r:id="rId34"/>
    </p:embeddedFont>
    <p:embeddedFont>
      <p:font typeface="산돌명조 M" panose="02020604000101010101" pitchFamily="18" charset="-127"/>
      <p:regular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F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 autoAdjust="0"/>
    <p:restoredTop sz="94660"/>
  </p:normalViewPr>
  <p:slideViewPr>
    <p:cSldViewPr>
      <p:cViewPr varScale="1">
        <p:scale>
          <a:sx n="123" d="100"/>
          <a:sy n="123" d="100"/>
        </p:scale>
        <p:origin x="114" y="3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2017-01-10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2017-01-10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2017-01-10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0" ty="0" sx="60000" sy="6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2017-01-10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31640" y="1419622"/>
            <a:ext cx="5184576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150" dirty="0">
                <a:latin typeface="Yu Mincho" panose="02020400000000000000" pitchFamily="18" charset="-128"/>
                <a:ea typeface="Yu Mincho" panose="02020400000000000000" pitchFamily="18" charset="-128"/>
              </a:rPr>
              <a:t>Battle Castle</a:t>
            </a:r>
            <a:endParaRPr lang="ko-KR" altLang="en-US" sz="4000" spc="-150" dirty="0">
              <a:latin typeface="Yu Mincho" panose="02020400000000000000" pitchFamily="18" charset="-128"/>
              <a:ea typeface="THE정고딕110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339752" y="2004397"/>
            <a:ext cx="4464496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91880" y="2931790"/>
            <a:ext cx="3312368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2013184040  </a:t>
            </a:r>
            <a:r>
              <a:rPr lang="en-US" altLang="ko-KR" sz="1600" spc="-30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    </a:t>
            </a:r>
            <a:r>
              <a:rPr lang="ko-KR" altLang="en-US" sz="16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김 솔</a:t>
            </a:r>
            <a:endParaRPr lang="en-US" altLang="ko-KR" sz="1600" spc="-15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  <a:p>
            <a:pPr algn="r"/>
            <a:r>
              <a:rPr lang="en-US" altLang="ko-KR" sz="16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2013180053  </a:t>
            </a:r>
            <a:r>
              <a:rPr lang="ko-KR" altLang="en-US" sz="16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유지혜</a:t>
            </a:r>
            <a:endParaRPr lang="en-US" altLang="ko-KR" sz="1600" spc="-15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39752" y="1968393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u Mincho" panose="02020400000000000000" pitchFamily="18" charset="-128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588224" y="1968393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u Mincho" panose="02020400000000000000" pitchFamily="18" charset="-128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7544" y="3729393"/>
            <a:ext cx="1872208" cy="93058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Yu Mincho" panose="02020400000000000000" pitchFamily="18" charset="-128"/>
            </a:endParaRPr>
          </a:p>
        </p:txBody>
      </p:sp>
      <p:cxnSp>
        <p:nvCxnSpPr>
          <p:cNvPr id="4" name="직선 연결선 3"/>
          <p:cNvCxnSpPr>
            <a:stCxn id="2" idx="1"/>
            <a:endCxn id="2" idx="3"/>
          </p:cNvCxnSpPr>
          <p:nvPr/>
        </p:nvCxnSpPr>
        <p:spPr>
          <a:xfrm>
            <a:off x="467544" y="4194688"/>
            <a:ext cx="187220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23528" y="3777375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지도교수 서명</a:t>
            </a:r>
          </a:p>
        </p:txBody>
      </p:sp>
    </p:spTree>
    <p:extLst>
      <p:ext uri="{BB962C8B-B14F-4D97-AF65-F5344CB8AC3E}">
        <p14:creationId xmlns:p14="http://schemas.microsoft.com/office/powerpoint/2010/main" val="3332930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90313" y="4912549"/>
            <a:ext cx="8763373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698" y="5087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산돌명조 L" panose="02020304000101010101" pitchFamily="18" charset="-127"/>
                <a:ea typeface="산돌명조 L" panose="0202030400010101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44" y="292733"/>
            <a:ext cx="1296144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300" dirty="0">
                <a:solidFill>
                  <a:schemeClr val="bg1"/>
                </a:solidFill>
                <a:latin typeface="산돌명조 L" panose="02020304000101010101" pitchFamily="18" charset="-127"/>
                <a:ea typeface="산돌명조 L" panose="02020304000101010101" pitchFamily="18" charset="-127"/>
              </a:rPr>
              <a:t>게임</a:t>
            </a:r>
            <a:endParaRPr lang="en-US" altLang="ko-KR" sz="1400" spc="-300" dirty="0">
              <a:solidFill>
                <a:schemeClr val="bg1"/>
              </a:solidFill>
              <a:latin typeface="산돌명조 L" panose="02020304000101010101" pitchFamily="18" charset="-127"/>
              <a:ea typeface="산돌명조 L" panose="02020304000101010101" pitchFamily="18" charset="-127"/>
            </a:endParaRPr>
          </a:p>
          <a:p>
            <a:pPr algn="ctr"/>
            <a:r>
              <a:rPr lang="ko-KR" altLang="en-US" sz="1400" spc="-300" dirty="0">
                <a:solidFill>
                  <a:schemeClr val="bg1"/>
                </a:solidFill>
                <a:latin typeface="산돌명조 L" panose="02020304000101010101" pitchFamily="18" charset="-127"/>
                <a:ea typeface="산돌명조 L" panose="02020304000101010101" pitchFamily="18" charset="-127"/>
              </a:rPr>
              <a:t>소개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63688" y="585120"/>
            <a:ext cx="165618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30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몬스터</a:t>
            </a: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3338721" y="868195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>
            <a:off x="1730693" y="56698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43608" y="3428340"/>
            <a:ext cx="26646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전사형 몬스터</a:t>
            </a:r>
            <a:r>
              <a:rPr lang="en-US" altLang="ko-KR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 (</a:t>
            </a:r>
            <a:r>
              <a:rPr lang="ko-KR" altLang="en-US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총 </a:t>
            </a:r>
            <a:r>
              <a:rPr lang="en-US" altLang="ko-KR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2</a:t>
            </a:r>
            <a:r>
              <a:rPr lang="ko-KR" altLang="en-US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종</a:t>
            </a:r>
            <a:r>
              <a:rPr lang="en-US" altLang="ko-KR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)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상태</a:t>
            </a:r>
            <a:r>
              <a:rPr lang="en-US" altLang="ko-KR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: </a:t>
            </a:r>
            <a:r>
              <a:rPr lang="ko-KR" altLang="en-US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대기</a:t>
            </a:r>
            <a:r>
              <a:rPr lang="en-US" altLang="ko-KR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, </a:t>
            </a:r>
            <a:r>
              <a:rPr lang="ko-KR" altLang="en-US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공격</a:t>
            </a:r>
            <a:r>
              <a:rPr lang="en-US" altLang="ko-KR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, </a:t>
            </a:r>
            <a:r>
              <a:rPr lang="ko-KR" altLang="en-US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죽음</a:t>
            </a:r>
            <a:endParaRPr lang="en-US" altLang="ko-KR" sz="1400" spc="-15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이동타입</a:t>
            </a:r>
            <a:r>
              <a:rPr lang="en-US" altLang="ko-KR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: </a:t>
            </a:r>
            <a:r>
              <a:rPr lang="ko-KR" altLang="en-US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지상</a:t>
            </a:r>
            <a:endParaRPr lang="en-US" altLang="ko-KR" sz="1400" spc="-15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특징</a:t>
            </a:r>
            <a:r>
              <a:rPr lang="en-US" altLang="ko-KR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: </a:t>
            </a:r>
            <a:r>
              <a:rPr lang="ko-KR" altLang="en-US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도끼로 공격하는 근거리 타입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92080" y="3393293"/>
            <a:ext cx="358959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크기</a:t>
            </a:r>
            <a:r>
              <a:rPr lang="en-US" altLang="ko-KR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: 5M x 3M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상태</a:t>
            </a:r>
            <a:r>
              <a:rPr lang="en-US" altLang="ko-KR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: </a:t>
            </a:r>
            <a:r>
              <a:rPr lang="ko-KR" altLang="en-US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대기</a:t>
            </a:r>
            <a:r>
              <a:rPr lang="en-US" altLang="ko-KR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, </a:t>
            </a:r>
            <a:r>
              <a:rPr lang="ko-KR" altLang="en-US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공격</a:t>
            </a:r>
            <a:r>
              <a:rPr lang="en-US" altLang="ko-KR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, </a:t>
            </a:r>
            <a:r>
              <a:rPr lang="ko-KR" altLang="en-US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죽음</a:t>
            </a:r>
            <a:endParaRPr lang="en-US" altLang="ko-KR" sz="1400" spc="-15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이동타입</a:t>
            </a:r>
            <a:r>
              <a:rPr lang="en-US" altLang="ko-KR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: </a:t>
            </a:r>
            <a:r>
              <a:rPr lang="ko-KR" altLang="en-US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 공중</a:t>
            </a:r>
            <a:endParaRPr lang="en-US" altLang="ko-KR" sz="1400" spc="-15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특징</a:t>
            </a:r>
            <a:r>
              <a:rPr lang="en-US" altLang="ko-KR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:  </a:t>
            </a:r>
            <a:r>
              <a:rPr lang="ko-KR" altLang="en-US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근거리 공격을 하거나 불을 뿜어 원거리 공격을 하는 혼합형 타입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02502" y="2930306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그림</a:t>
            </a:r>
            <a:r>
              <a:rPr lang="en-US" altLang="ko-KR" sz="12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5 (</a:t>
            </a:r>
            <a:r>
              <a:rPr lang="ko-KR" altLang="en-US" sz="1200" spc="-150" dirty="0" err="1">
                <a:latin typeface="산돌명조 L" panose="02020304000101010101" pitchFamily="18" charset="-127"/>
                <a:ea typeface="산돌명조 L" panose="02020304000101010101" pitchFamily="18" charset="-127"/>
              </a:rPr>
              <a:t>컨셉이미지</a:t>
            </a:r>
            <a:r>
              <a:rPr lang="en-US" altLang="ko-KR" sz="12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)</a:t>
            </a:r>
            <a:endParaRPr lang="ko-KR" altLang="en-US" sz="1200" spc="-15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45338" y="2930306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그림</a:t>
            </a:r>
            <a:r>
              <a:rPr lang="en-US" altLang="ko-KR" sz="12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6 (</a:t>
            </a:r>
            <a:r>
              <a:rPr lang="ko-KR" altLang="en-US" sz="1200" spc="-150" dirty="0" err="1">
                <a:latin typeface="산돌명조 L" panose="02020304000101010101" pitchFamily="18" charset="-127"/>
                <a:ea typeface="산돌명조 L" panose="02020304000101010101" pitchFamily="18" charset="-127"/>
              </a:rPr>
              <a:t>컨셉이미지</a:t>
            </a:r>
            <a:r>
              <a:rPr lang="en-US" altLang="ko-KR" sz="12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)</a:t>
            </a:r>
            <a:endParaRPr lang="ko-KR" altLang="en-US" sz="1200" spc="-15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137047"/>
            <a:ext cx="2958894" cy="22191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235630"/>
            <a:ext cx="238125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443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90313" y="4912549"/>
            <a:ext cx="8763373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698" y="5087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산돌명조 L" panose="02020304000101010101" pitchFamily="18" charset="-127"/>
                <a:ea typeface="산돌명조 L" panose="0202030400010101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44" y="292733"/>
            <a:ext cx="1296144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300" dirty="0">
                <a:solidFill>
                  <a:schemeClr val="bg1"/>
                </a:solidFill>
                <a:latin typeface="산돌명조 L" panose="02020304000101010101" pitchFamily="18" charset="-127"/>
                <a:ea typeface="산돌명조 L" panose="02020304000101010101" pitchFamily="18" charset="-127"/>
              </a:rPr>
              <a:t>게임</a:t>
            </a:r>
            <a:endParaRPr lang="en-US" altLang="ko-KR" sz="1400" spc="-300" dirty="0">
              <a:solidFill>
                <a:schemeClr val="bg1"/>
              </a:solidFill>
              <a:latin typeface="산돌명조 L" panose="02020304000101010101" pitchFamily="18" charset="-127"/>
              <a:ea typeface="산돌명조 L" panose="02020304000101010101" pitchFamily="18" charset="-127"/>
            </a:endParaRPr>
          </a:p>
          <a:p>
            <a:pPr algn="ctr"/>
            <a:r>
              <a:rPr lang="ko-KR" altLang="en-US" sz="1400" spc="-300" dirty="0">
                <a:solidFill>
                  <a:schemeClr val="bg1"/>
                </a:solidFill>
                <a:latin typeface="산돌명조 L" panose="02020304000101010101" pitchFamily="18" charset="-127"/>
                <a:ea typeface="산돌명조 L" panose="02020304000101010101" pitchFamily="18" charset="-127"/>
              </a:rPr>
              <a:t>소개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63688" y="585120"/>
            <a:ext cx="165618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300" dirty="0" err="1">
                <a:latin typeface="산돌명조 L" panose="02020304000101010101" pitchFamily="18" charset="-127"/>
                <a:ea typeface="산돌명조 L" panose="02020304000101010101" pitchFamily="18" charset="-127"/>
              </a:rPr>
              <a:t>스테이터스</a:t>
            </a:r>
            <a:endParaRPr lang="ko-KR" altLang="en-US" sz="2400" b="1" spc="-30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3338721" y="868195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>
            <a:off x="1730693" y="56698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208" y="1555632"/>
            <a:ext cx="5820412" cy="226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412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90313" y="4912549"/>
            <a:ext cx="8763373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698" y="5087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산돌명조 L" panose="02020304000101010101" pitchFamily="18" charset="-127"/>
                <a:ea typeface="산돌명조 L" panose="0202030400010101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44" y="292733"/>
            <a:ext cx="1296144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300" dirty="0">
                <a:solidFill>
                  <a:schemeClr val="bg1"/>
                </a:solidFill>
                <a:latin typeface="산돌명조 L" panose="02020304000101010101" pitchFamily="18" charset="-127"/>
                <a:ea typeface="산돌명조 L" panose="02020304000101010101" pitchFamily="18" charset="-127"/>
              </a:rPr>
              <a:t>게임</a:t>
            </a:r>
            <a:endParaRPr lang="en-US" altLang="ko-KR" sz="1400" spc="-300" dirty="0">
              <a:solidFill>
                <a:schemeClr val="bg1"/>
              </a:solidFill>
              <a:latin typeface="산돌명조 L" panose="02020304000101010101" pitchFamily="18" charset="-127"/>
              <a:ea typeface="산돌명조 L" panose="02020304000101010101" pitchFamily="18" charset="-127"/>
            </a:endParaRPr>
          </a:p>
          <a:p>
            <a:pPr algn="ctr"/>
            <a:r>
              <a:rPr lang="ko-KR" altLang="en-US" sz="1400" spc="-300" dirty="0">
                <a:solidFill>
                  <a:schemeClr val="bg1"/>
                </a:solidFill>
                <a:latin typeface="산돌명조 L" panose="02020304000101010101" pitchFamily="18" charset="-127"/>
                <a:ea typeface="산돌명조 L" panose="02020304000101010101" pitchFamily="18" charset="-127"/>
              </a:rPr>
              <a:t>소개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63688" y="585120"/>
            <a:ext cx="165618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30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전투 시스템</a:t>
            </a: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3338721" y="868195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>
            <a:off x="1730693" y="56698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811844" y="1388749"/>
            <a:ext cx="5487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ko-KR" sz="16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플레이어는 몬스터에게 근거리 혹은 원거리 스킬을 사용하며 공격하며</a:t>
            </a:r>
            <a:r>
              <a:rPr lang="en-US" altLang="ko-KR" sz="16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, </a:t>
            </a:r>
            <a:r>
              <a:rPr lang="ko-KR" altLang="ko-KR" sz="16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설정된 공격력에 따라 해당 몬스터의 </a:t>
            </a:r>
            <a:r>
              <a:rPr lang="en-US" altLang="ko-KR" sz="16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HP</a:t>
            </a:r>
            <a:r>
              <a:rPr lang="ko-KR" altLang="ko-KR" sz="16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를 감소시키며 처치한다</a:t>
            </a:r>
            <a:r>
              <a:rPr lang="en-US" altLang="ko-KR" sz="16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139702"/>
            <a:ext cx="6454351" cy="204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222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90313" y="4912549"/>
            <a:ext cx="8763373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698" y="5087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산돌명조 L" panose="02020304000101010101" pitchFamily="18" charset="-127"/>
                <a:ea typeface="산돌명조 L" panose="0202030400010101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44" y="292733"/>
            <a:ext cx="1296144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300" dirty="0">
                <a:solidFill>
                  <a:schemeClr val="bg1"/>
                </a:solidFill>
                <a:latin typeface="산돌명조 L" panose="02020304000101010101" pitchFamily="18" charset="-127"/>
                <a:ea typeface="산돌명조 L" panose="02020304000101010101" pitchFamily="18" charset="-127"/>
              </a:rPr>
              <a:t>게임</a:t>
            </a:r>
            <a:endParaRPr lang="en-US" altLang="ko-KR" sz="1400" spc="-300" dirty="0">
              <a:solidFill>
                <a:schemeClr val="bg1"/>
              </a:solidFill>
              <a:latin typeface="산돌명조 L" panose="02020304000101010101" pitchFamily="18" charset="-127"/>
              <a:ea typeface="산돌명조 L" panose="02020304000101010101" pitchFamily="18" charset="-127"/>
            </a:endParaRPr>
          </a:p>
          <a:p>
            <a:pPr algn="ctr"/>
            <a:r>
              <a:rPr lang="ko-KR" altLang="en-US" sz="1400" spc="-300" dirty="0">
                <a:solidFill>
                  <a:schemeClr val="bg1"/>
                </a:solidFill>
                <a:latin typeface="산돌명조 L" panose="02020304000101010101" pitchFamily="18" charset="-127"/>
                <a:ea typeface="산돌명조 L" panose="02020304000101010101" pitchFamily="18" charset="-127"/>
              </a:rPr>
              <a:t>소개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63688" y="585120"/>
            <a:ext cx="165618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300" dirty="0" err="1">
                <a:latin typeface="산돌명조 L" panose="02020304000101010101" pitchFamily="18" charset="-127"/>
                <a:ea typeface="산돌명조 L" panose="02020304000101010101" pitchFamily="18" charset="-127"/>
              </a:rPr>
              <a:t>레벨링</a:t>
            </a:r>
            <a:r>
              <a:rPr lang="ko-KR" altLang="en-US" sz="2400" b="1" spc="-30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 시스템</a:t>
            </a: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3338721" y="868195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>
            <a:off x="1730693" y="56698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420761" y="4161824"/>
            <a:ext cx="4032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일정 경험치를 획득하면 무기가 강화되는 시스템</a:t>
            </a:r>
            <a:endParaRPr lang="en-US" altLang="ko-KR" sz="1600" spc="-15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  <a:p>
            <a:r>
              <a:rPr lang="ko-KR" altLang="en-US" sz="16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        이에 맞춰 </a:t>
            </a:r>
            <a:r>
              <a:rPr lang="en-US" altLang="ko-KR" sz="16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HP, MP, </a:t>
            </a:r>
            <a:r>
              <a:rPr lang="ko-KR" altLang="en-US" sz="16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공격력이 상승한다</a:t>
            </a:r>
            <a:r>
              <a:rPr lang="en-US" altLang="ko-KR" sz="16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.</a:t>
            </a:r>
            <a:endParaRPr lang="ko-KR" altLang="ko-KR" sz="1600" spc="-15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99523"/>
            <a:ext cx="3906434" cy="289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91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90313" y="4912549"/>
            <a:ext cx="8763373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698" y="5087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산돌명조 L" panose="02020304000101010101" pitchFamily="18" charset="-127"/>
                <a:ea typeface="산돌명조 L" panose="0202030400010101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44" y="292733"/>
            <a:ext cx="1296144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300" dirty="0">
                <a:solidFill>
                  <a:schemeClr val="bg1"/>
                </a:solidFill>
                <a:latin typeface="산돌명조 L" panose="02020304000101010101" pitchFamily="18" charset="-127"/>
                <a:ea typeface="산돌명조 L" panose="02020304000101010101" pitchFamily="18" charset="-127"/>
              </a:rPr>
              <a:t>게임</a:t>
            </a:r>
            <a:endParaRPr lang="en-US" altLang="ko-KR" sz="1400" spc="-300" dirty="0">
              <a:solidFill>
                <a:schemeClr val="bg1"/>
              </a:solidFill>
              <a:latin typeface="산돌명조 L" panose="02020304000101010101" pitchFamily="18" charset="-127"/>
              <a:ea typeface="산돌명조 L" panose="02020304000101010101" pitchFamily="18" charset="-127"/>
            </a:endParaRPr>
          </a:p>
          <a:p>
            <a:pPr algn="ctr"/>
            <a:r>
              <a:rPr lang="ko-KR" altLang="en-US" sz="1400" spc="-300" dirty="0">
                <a:solidFill>
                  <a:schemeClr val="bg1"/>
                </a:solidFill>
                <a:latin typeface="산돌명조 L" panose="02020304000101010101" pitchFamily="18" charset="-127"/>
                <a:ea typeface="산돌명조 L" panose="02020304000101010101" pitchFamily="18" charset="-127"/>
              </a:rPr>
              <a:t>소개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63688" y="585120"/>
            <a:ext cx="165618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30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아이템</a:t>
            </a: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3338721" y="868195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>
            <a:off x="1730693" y="56698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95736" y="1810272"/>
            <a:ext cx="540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ko-KR" sz="16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몬스터를 처치하거나 보물상자를 열었을 때 랜덤으로 획득</a:t>
            </a:r>
            <a:endParaRPr lang="ko-KR" altLang="en-US" sz="1600" spc="-15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336729"/>
            <a:ext cx="484822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8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90313" y="4912549"/>
            <a:ext cx="8763373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698" y="5087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산돌명조 L" panose="02020304000101010101" pitchFamily="18" charset="-127"/>
                <a:ea typeface="산돌명조 L" panose="0202030400010101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44" y="292733"/>
            <a:ext cx="1296144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300" dirty="0">
                <a:solidFill>
                  <a:schemeClr val="bg1"/>
                </a:solidFill>
                <a:latin typeface="산돌명조 L" panose="02020304000101010101" pitchFamily="18" charset="-127"/>
                <a:ea typeface="산돌명조 L" panose="02020304000101010101" pitchFamily="18" charset="-127"/>
              </a:rPr>
              <a:t>게임</a:t>
            </a:r>
            <a:endParaRPr lang="en-US" altLang="ko-KR" sz="1400" spc="-300" dirty="0">
              <a:solidFill>
                <a:schemeClr val="bg1"/>
              </a:solidFill>
              <a:latin typeface="산돌명조 L" panose="02020304000101010101" pitchFamily="18" charset="-127"/>
              <a:ea typeface="산돌명조 L" panose="02020304000101010101" pitchFamily="18" charset="-127"/>
            </a:endParaRPr>
          </a:p>
          <a:p>
            <a:pPr algn="ctr"/>
            <a:r>
              <a:rPr lang="ko-KR" altLang="en-US" sz="1400" spc="-300" dirty="0">
                <a:solidFill>
                  <a:schemeClr val="bg1"/>
                </a:solidFill>
                <a:latin typeface="산돌명조 L" panose="02020304000101010101" pitchFamily="18" charset="-127"/>
                <a:ea typeface="산돌명조 L" panose="02020304000101010101" pitchFamily="18" charset="-127"/>
              </a:rPr>
              <a:t>소개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63688" y="585120"/>
            <a:ext cx="165618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맵</a:t>
            </a:r>
            <a:r>
              <a:rPr lang="en-US" altLang="ko-KR" sz="2400" b="1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 </a:t>
            </a:r>
            <a:endParaRPr lang="ko-KR" altLang="en-US" sz="2400" b="1" spc="-15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3338721" y="868195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>
            <a:off x="1730693" y="56698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923928" y="4174040"/>
            <a:ext cx="1521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30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그림</a:t>
            </a:r>
            <a:r>
              <a:rPr lang="en-US" altLang="ko-KR" sz="1400" spc="-30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7(</a:t>
            </a:r>
            <a:r>
              <a:rPr lang="ko-KR" altLang="en-US" sz="1400" spc="-30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 컨셉 이미지</a:t>
            </a:r>
            <a:r>
              <a:rPr lang="en-US" altLang="ko-KR" sz="1400" spc="-30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)</a:t>
            </a:r>
            <a:endParaRPr lang="ko-KR" altLang="en-US" sz="1400" spc="-30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74" y="1256882"/>
            <a:ext cx="504825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50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90313" y="4912549"/>
            <a:ext cx="8763373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698" y="5087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산돌명조 L" panose="02020304000101010101" pitchFamily="18" charset="-127"/>
                <a:ea typeface="산돌명조 L" panose="0202030400010101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44" y="292733"/>
            <a:ext cx="1296144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300" dirty="0">
                <a:solidFill>
                  <a:schemeClr val="bg1"/>
                </a:solidFill>
                <a:latin typeface="산돌명조 L" panose="02020304000101010101" pitchFamily="18" charset="-127"/>
                <a:ea typeface="산돌명조 L" panose="02020304000101010101" pitchFamily="18" charset="-127"/>
              </a:rPr>
              <a:t>게임</a:t>
            </a:r>
            <a:endParaRPr lang="en-US" altLang="ko-KR" sz="1400" spc="-300" dirty="0">
              <a:solidFill>
                <a:schemeClr val="bg1"/>
              </a:solidFill>
              <a:latin typeface="산돌명조 L" panose="02020304000101010101" pitchFamily="18" charset="-127"/>
              <a:ea typeface="산돌명조 L" panose="02020304000101010101" pitchFamily="18" charset="-127"/>
            </a:endParaRPr>
          </a:p>
          <a:p>
            <a:pPr algn="ctr"/>
            <a:r>
              <a:rPr lang="ko-KR" altLang="en-US" sz="1400" spc="-300" dirty="0">
                <a:solidFill>
                  <a:schemeClr val="bg1"/>
                </a:solidFill>
                <a:latin typeface="산돌명조 L" panose="02020304000101010101" pitchFamily="18" charset="-127"/>
                <a:ea typeface="산돌명조 L" panose="02020304000101010101" pitchFamily="18" charset="-127"/>
              </a:rPr>
              <a:t>소개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63688" y="585120"/>
            <a:ext cx="165618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맵</a:t>
            </a:r>
            <a:r>
              <a:rPr lang="en-US" altLang="ko-KR" sz="2400" b="1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 </a:t>
            </a:r>
            <a:endParaRPr lang="ko-KR" altLang="en-US" sz="2400" b="1" spc="-15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3338721" y="868195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>
            <a:off x="1730693" y="56698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15166" y="3464009"/>
            <a:ext cx="6729740" cy="156966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6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전체 크기</a:t>
            </a:r>
            <a:r>
              <a:rPr lang="en-US" altLang="ko-KR" sz="16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: 300x200 (M)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6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각</a:t>
            </a:r>
            <a:r>
              <a:rPr lang="en-US" altLang="ko-KR" sz="16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 </a:t>
            </a:r>
            <a:r>
              <a:rPr lang="ko-KR" altLang="en-US" sz="16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층의 높이</a:t>
            </a:r>
            <a:r>
              <a:rPr lang="en-US" altLang="ko-KR" sz="16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: 5M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6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중세 성을 배경으로 각 던전마다 </a:t>
            </a:r>
            <a:r>
              <a:rPr lang="en-US" altLang="ko-KR" sz="16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3</a:t>
            </a:r>
            <a:r>
              <a:rPr lang="ko-KR" altLang="en-US" sz="1600" spc="-150" dirty="0" err="1">
                <a:latin typeface="산돌명조 L" panose="02020304000101010101" pitchFamily="18" charset="-127"/>
                <a:ea typeface="산돌명조 L" panose="02020304000101010101" pitchFamily="18" charset="-127"/>
              </a:rPr>
              <a:t>개층</a:t>
            </a:r>
            <a:r>
              <a:rPr lang="ko-KR" altLang="en-US" sz="16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 설계</a:t>
            </a:r>
            <a:endParaRPr lang="en-US" altLang="ko-KR" sz="1600" spc="-15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6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쉬움</a:t>
            </a:r>
            <a:r>
              <a:rPr lang="en-US" altLang="ko-KR" sz="16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, </a:t>
            </a:r>
            <a:r>
              <a:rPr lang="ko-KR" altLang="en-US" sz="16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보통</a:t>
            </a:r>
            <a:r>
              <a:rPr lang="en-US" altLang="ko-KR" sz="16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, </a:t>
            </a:r>
            <a:r>
              <a:rPr lang="ko-KR" altLang="en-US" sz="16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어려움 난이도로 총 </a:t>
            </a:r>
            <a:r>
              <a:rPr lang="en-US" altLang="ko-KR" sz="16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3</a:t>
            </a:r>
            <a:r>
              <a:rPr lang="ko-KR" altLang="en-US" sz="16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개의 던전 </a:t>
            </a:r>
            <a:r>
              <a:rPr lang="en-US" altLang="ko-KR" sz="16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(</a:t>
            </a:r>
            <a:r>
              <a:rPr lang="ko-KR" altLang="en-US" sz="16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몬스터의 배치</a:t>
            </a:r>
            <a:r>
              <a:rPr lang="en-US" altLang="ko-KR" sz="16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, </a:t>
            </a:r>
            <a:r>
              <a:rPr lang="ko-KR" altLang="en-US" sz="16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몬스터의 </a:t>
            </a:r>
            <a:r>
              <a:rPr lang="en-US" altLang="ko-KR" sz="16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HP</a:t>
            </a:r>
            <a:r>
              <a:rPr lang="ko-KR" altLang="en-US" sz="16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량</a:t>
            </a:r>
            <a:r>
              <a:rPr lang="en-US" altLang="ko-KR" sz="16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, </a:t>
            </a:r>
            <a:r>
              <a:rPr lang="ko-KR" altLang="en-US" sz="16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공격력 상승</a:t>
            </a:r>
            <a:r>
              <a:rPr lang="en-US" altLang="ko-KR" sz="16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6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각 층마다 크거나 작은 여러 개의 방이 다르게 배치</a:t>
            </a:r>
            <a:endParaRPr lang="en-US" altLang="ko-KR" sz="1600" spc="-15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1600" spc="-15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23" y="1150368"/>
            <a:ext cx="3576513" cy="213531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098724" y="3284712"/>
            <a:ext cx="1521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30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그림</a:t>
            </a:r>
            <a:r>
              <a:rPr lang="en-US" altLang="ko-KR" sz="1400" spc="-30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7 (</a:t>
            </a:r>
            <a:r>
              <a:rPr lang="ko-KR" altLang="en-US" sz="1400" spc="-30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맵 전체 틀</a:t>
            </a:r>
            <a:r>
              <a:rPr lang="en-US" altLang="ko-KR" sz="1400" spc="-30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)</a:t>
            </a:r>
            <a:endParaRPr lang="ko-KR" altLang="en-US" sz="1400" spc="-30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84251" y="3206217"/>
            <a:ext cx="1521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30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그림</a:t>
            </a:r>
            <a:r>
              <a:rPr lang="en-US" altLang="ko-KR" sz="1400" spc="-30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7 (</a:t>
            </a:r>
            <a:r>
              <a:rPr lang="ko-KR" altLang="en-US" sz="1400" spc="-30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맵  내부구조</a:t>
            </a:r>
            <a:r>
              <a:rPr lang="en-US" altLang="ko-KR" sz="1400" spc="-30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)</a:t>
            </a:r>
            <a:endParaRPr lang="ko-KR" altLang="en-US" sz="1400" spc="-30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151164"/>
            <a:ext cx="3528392" cy="187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89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90313" y="4912549"/>
            <a:ext cx="8763373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698" y="5087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산돌명조 L" panose="02020304000101010101" pitchFamily="18" charset="-127"/>
                <a:ea typeface="산돌명조 L" panose="0202030400010101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44" y="292733"/>
            <a:ext cx="1296144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300" dirty="0">
                <a:solidFill>
                  <a:schemeClr val="bg1"/>
                </a:solidFill>
                <a:latin typeface="산돌명조 L" panose="02020304000101010101" pitchFamily="18" charset="-127"/>
                <a:ea typeface="산돌명조 L" panose="02020304000101010101" pitchFamily="18" charset="-127"/>
              </a:rPr>
              <a:t>게임</a:t>
            </a:r>
            <a:endParaRPr lang="en-US" altLang="ko-KR" sz="1400" spc="-300" dirty="0">
              <a:solidFill>
                <a:schemeClr val="bg1"/>
              </a:solidFill>
              <a:latin typeface="산돌명조 L" panose="02020304000101010101" pitchFamily="18" charset="-127"/>
              <a:ea typeface="산돌명조 L" panose="02020304000101010101" pitchFamily="18" charset="-127"/>
            </a:endParaRPr>
          </a:p>
          <a:p>
            <a:pPr algn="ctr"/>
            <a:r>
              <a:rPr lang="ko-KR" altLang="en-US" sz="1400" spc="-300" dirty="0">
                <a:solidFill>
                  <a:schemeClr val="bg1"/>
                </a:solidFill>
                <a:latin typeface="산돌명조 L" panose="02020304000101010101" pitchFamily="18" charset="-127"/>
                <a:ea typeface="산돌명조 L" panose="02020304000101010101" pitchFamily="18" charset="-127"/>
              </a:rPr>
              <a:t>소개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63688" y="585120"/>
            <a:ext cx="165618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UI </a:t>
            </a:r>
            <a:endParaRPr lang="ko-KR" altLang="en-US" sz="2400" b="1" spc="-15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3338721" y="868195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>
            <a:off x="1730693" y="56698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36021" y="4040264"/>
            <a:ext cx="1521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그림</a:t>
            </a:r>
            <a:r>
              <a:rPr lang="en-US" altLang="ko-KR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8(</a:t>
            </a:r>
            <a:r>
              <a:rPr lang="ko-KR" altLang="en-US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메인 화면 </a:t>
            </a:r>
            <a:r>
              <a:rPr lang="en-US" altLang="ko-KR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UI)</a:t>
            </a:r>
            <a:endParaRPr lang="ko-KR" altLang="en-US" sz="1400" spc="-15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62" y="1635646"/>
            <a:ext cx="3483938" cy="213787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84168" y="4040264"/>
            <a:ext cx="1521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그림</a:t>
            </a:r>
            <a:r>
              <a:rPr lang="en-US" altLang="ko-KR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9 (</a:t>
            </a:r>
            <a:r>
              <a:rPr lang="ko-KR" altLang="en-US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로비 화면 </a:t>
            </a:r>
            <a:r>
              <a:rPr lang="en-US" altLang="ko-KR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UI)</a:t>
            </a:r>
            <a:endParaRPr lang="ko-KR" altLang="en-US" sz="1400" spc="-15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658" y="1654524"/>
            <a:ext cx="3453173" cy="211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89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90313" y="4912549"/>
            <a:ext cx="8763373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698" y="5087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산돌명조 L" panose="02020304000101010101" pitchFamily="18" charset="-127"/>
                <a:ea typeface="산돌명조 L" panose="0202030400010101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44" y="292733"/>
            <a:ext cx="1296144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300" dirty="0">
                <a:solidFill>
                  <a:schemeClr val="bg1"/>
                </a:solidFill>
                <a:latin typeface="산돌명조 L" panose="02020304000101010101" pitchFamily="18" charset="-127"/>
                <a:ea typeface="산돌명조 L" panose="02020304000101010101" pitchFamily="18" charset="-127"/>
              </a:rPr>
              <a:t>게임</a:t>
            </a:r>
            <a:endParaRPr lang="en-US" altLang="ko-KR" sz="1400" spc="-300" dirty="0">
              <a:solidFill>
                <a:schemeClr val="bg1"/>
              </a:solidFill>
              <a:latin typeface="산돌명조 L" panose="02020304000101010101" pitchFamily="18" charset="-127"/>
              <a:ea typeface="산돌명조 L" panose="02020304000101010101" pitchFamily="18" charset="-127"/>
            </a:endParaRPr>
          </a:p>
          <a:p>
            <a:pPr algn="ctr"/>
            <a:r>
              <a:rPr lang="ko-KR" altLang="en-US" sz="1400" spc="-300" dirty="0">
                <a:solidFill>
                  <a:schemeClr val="bg1"/>
                </a:solidFill>
                <a:latin typeface="산돌명조 L" panose="02020304000101010101" pitchFamily="18" charset="-127"/>
                <a:ea typeface="산돌명조 L" panose="02020304000101010101" pitchFamily="18" charset="-127"/>
              </a:rPr>
              <a:t>소개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63688" y="585120"/>
            <a:ext cx="165618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UI </a:t>
            </a:r>
            <a:endParaRPr lang="ko-KR" altLang="en-US" sz="2400" b="1" spc="-15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3338721" y="868195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>
            <a:off x="1730693" y="56698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889257" y="3848244"/>
            <a:ext cx="1736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그림</a:t>
            </a:r>
            <a:r>
              <a:rPr lang="en-US" altLang="ko-KR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10 (</a:t>
            </a:r>
            <a:r>
              <a:rPr lang="ko-KR" altLang="en-US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게임상 화면 </a:t>
            </a:r>
            <a:r>
              <a:rPr lang="en-US" altLang="ko-KR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UI)</a:t>
            </a:r>
            <a:endParaRPr lang="ko-KR" altLang="en-US" sz="1400" spc="-15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559011"/>
            <a:ext cx="3290982" cy="201198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543785" y="3862925"/>
            <a:ext cx="2355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그림</a:t>
            </a:r>
            <a:r>
              <a:rPr lang="en-US" altLang="ko-KR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11 (</a:t>
            </a:r>
            <a:r>
              <a:rPr lang="ko-KR" altLang="en-US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게임 도중 일시화면  </a:t>
            </a:r>
            <a:r>
              <a:rPr lang="en-US" altLang="ko-KR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UI)</a:t>
            </a:r>
            <a:endParaRPr lang="ko-KR" altLang="en-US" sz="1400" spc="-15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529759"/>
            <a:ext cx="3384376" cy="207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587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90313" y="4912549"/>
            <a:ext cx="8763373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698" y="5087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/>
                </a:solidFill>
                <a:latin typeface="산돌명조 L" panose="02020304000101010101" pitchFamily="18" charset="-127"/>
                <a:ea typeface="산돌명조 L" panose="02020304000101010101" pitchFamily="18" charset="-127"/>
              </a:rPr>
              <a:t>02</a:t>
            </a:r>
            <a:endParaRPr lang="ko-KR" altLang="en-US" sz="2000" spc="-150" dirty="0">
              <a:solidFill>
                <a:schemeClr val="bg1"/>
              </a:solidFill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44" y="292733"/>
            <a:ext cx="1296144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300" dirty="0">
                <a:solidFill>
                  <a:schemeClr val="bg1"/>
                </a:solidFill>
                <a:latin typeface="산돌명조 L" panose="02020304000101010101" pitchFamily="18" charset="-127"/>
                <a:ea typeface="산돌명조 L" panose="02020304000101010101" pitchFamily="18" charset="-127"/>
              </a:rPr>
              <a:t>게임</a:t>
            </a:r>
            <a:endParaRPr lang="en-US" altLang="ko-KR" sz="1400" spc="-300" dirty="0">
              <a:solidFill>
                <a:schemeClr val="bg1"/>
              </a:solidFill>
              <a:latin typeface="산돌명조 L" panose="02020304000101010101" pitchFamily="18" charset="-127"/>
              <a:ea typeface="산돌명조 L" panose="02020304000101010101" pitchFamily="18" charset="-127"/>
            </a:endParaRPr>
          </a:p>
          <a:p>
            <a:pPr algn="ctr"/>
            <a:r>
              <a:rPr lang="ko-KR" altLang="en-US" sz="1400" spc="-300" dirty="0">
                <a:solidFill>
                  <a:schemeClr val="bg1"/>
                </a:solidFill>
                <a:latin typeface="산돌명조 L" panose="02020304000101010101" pitchFamily="18" charset="-127"/>
                <a:ea typeface="산돌명조 L" panose="02020304000101010101" pitchFamily="18" charset="-127"/>
              </a:rPr>
              <a:t>방법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82537" y="724992"/>
            <a:ext cx="165618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30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인터페이스</a:t>
            </a: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3257570" y="1008067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>
            <a:off x="1649542" y="706852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" t="30768" r="2401" b="30401"/>
          <a:stretch/>
        </p:blipFill>
        <p:spPr>
          <a:xfrm>
            <a:off x="2404728" y="2053640"/>
            <a:ext cx="4896544" cy="199729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603174" y="1463501"/>
            <a:ext cx="2163891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이동 및 공격 </a:t>
            </a:r>
            <a:r>
              <a:rPr lang="en-US" altLang="ko-KR" sz="16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: </a:t>
            </a:r>
            <a:r>
              <a:rPr lang="ko-KR" altLang="en-US" sz="16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키보드</a:t>
            </a:r>
            <a:endParaRPr lang="en-US" altLang="ko-KR" sz="1600" spc="-15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  <a:p>
            <a:endParaRPr lang="en-US" altLang="ko-KR" sz="1600" spc="-15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252316" y="3700729"/>
            <a:ext cx="993439" cy="30111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94501" y="3706818"/>
            <a:ext cx="1584176" cy="288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827632" y="2417300"/>
            <a:ext cx="1600351" cy="2880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4195785" y="3850834"/>
            <a:ext cx="0" cy="43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903181" y="4311322"/>
            <a:ext cx="585207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30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점프</a:t>
            </a:r>
            <a:endParaRPr lang="en-US" altLang="ko-KR" sz="1600" spc="-30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288588" y="4333137"/>
            <a:ext cx="585207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30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이동</a:t>
            </a:r>
            <a:endParaRPr lang="en-US" altLang="ko-KR" sz="1600" spc="-30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 flipH="1">
            <a:off x="2179561" y="2561316"/>
            <a:ext cx="801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675505" y="2405887"/>
            <a:ext cx="585207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30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공격</a:t>
            </a:r>
            <a:endParaRPr lang="en-US" altLang="ko-KR" sz="1600" spc="-30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72860" y="4084346"/>
            <a:ext cx="1187302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200" spc="-30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그림</a:t>
            </a:r>
            <a:r>
              <a:rPr lang="en-US" altLang="ko-KR" sz="1200" spc="-30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8(</a:t>
            </a:r>
            <a:r>
              <a:rPr lang="ko-KR" altLang="en-US" sz="1200" spc="-30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키보드</a:t>
            </a:r>
            <a:r>
              <a:rPr lang="en-US" altLang="ko-KR" sz="1200" spc="-30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)</a:t>
            </a:r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6581192" y="3850834"/>
            <a:ext cx="0" cy="43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6824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358796"/>
            <a:ext cx="165618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목차</a:t>
            </a: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1349358" y="646828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503548" y="306082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/>
          <p:cNvGrpSpPr/>
          <p:nvPr/>
        </p:nvGrpSpPr>
        <p:grpSpPr>
          <a:xfrm>
            <a:off x="1259632" y="1995686"/>
            <a:ext cx="1278743" cy="759569"/>
            <a:chOff x="1259632" y="2067694"/>
            <a:chExt cx="1278743" cy="759569"/>
          </a:xfrm>
        </p:grpSpPr>
        <p:sp>
          <p:nvSpPr>
            <p:cNvPr id="12" name="TextBox 11"/>
            <p:cNvSpPr txBox="1"/>
            <p:nvPr/>
          </p:nvSpPr>
          <p:spPr>
            <a:xfrm>
              <a:off x="1259632" y="2211710"/>
              <a:ext cx="1278743" cy="615553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산돌명조 L" panose="02020304000101010101" pitchFamily="18" charset="-127"/>
                  <a:ea typeface="산돌명조 L" panose="02020304000101010101" pitchFamily="18" charset="-127"/>
                </a:rPr>
                <a:t>01</a:t>
              </a:r>
            </a:p>
            <a:p>
              <a:pPr algn="ctr"/>
              <a:r>
                <a:rPr lang="ko-KR" altLang="en-US" spc="-150" dirty="0">
                  <a:latin typeface="산돌명조 M" panose="02020604000101010101" pitchFamily="18" charset="-127"/>
                  <a:ea typeface="산돌명조 M" panose="02020604000101010101" pitchFamily="18" charset="-127"/>
                </a:rPr>
                <a:t>연구 목적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862999" y="2067694"/>
              <a:ext cx="72008" cy="720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산돌명조 L" panose="02020304000101010101" pitchFamily="18" charset="-127"/>
                <a:ea typeface="산돌명조 L" panose="02020304000101010101" pitchFamily="18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2934418" y="1995686"/>
            <a:ext cx="1404157" cy="1036568"/>
            <a:chOff x="1259632" y="2067694"/>
            <a:chExt cx="1278743" cy="1036568"/>
          </a:xfrm>
        </p:grpSpPr>
        <p:sp>
          <p:nvSpPr>
            <p:cNvPr id="28" name="TextBox 27"/>
            <p:cNvSpPr txBox="1"/>
            <p:nvPr/>
          </p:nvSpPr>
          <p:spPr>
            <a:xfrm>
              <a:off x="1259632" y="2211710"/>
              <a:ext cx="1278743" cy="89255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산돌명조 L" panose="02020304000101010101" pitchFamily="18" charset="-127"/>
                  <a:ea typeface="산돌명조 L" panose="02020304000101010101" pitchFamily="18" charset="-127"/>
                </a:rPr>
                <a:t>02</a:t>
              </a:r>
            </a:p>
            <a:p>
              <a:pPr algn="ctr"/>
              <a:r>
                <a:rPr lang="ko-KR" altLang="en-US" spc="-150" dirty="0">
                  <a:latin typeface="산돌명조 M" panose="02020604000101010101" pitchFamily="18" charset="-127"/>
                  <a:ea typeface="산돌명조 M" panose="02020604000101010101" pitchFamily="18" charset="-127"/>
                </a:rPr>
                <a:t>게임 소개 및 게임 방법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862999" y="2067694"/>
              <a:ext cx="72008" cy="720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산돌명조 L" panose="02020304000101010101" pitchFamily="18" charset="-127"/>
                <a:ea typeface="산돌명조 L" panose="02020304000101010101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860032" y="1995686"/>
            <a:ext cx="1404157" cy="1036568"/>
            <a:chOff x="1259632" y="2067694"/>
            <a:chExt cx="1278743" cy="1036568"/>
          </a:xfrm>
        </p:grpSpPr>
        <p:sp>
          <p:nvSpPr>
            <p:cNvPr id="31" name="TextBox 30"/>
            <p:cNvSpPr txBox="1"/>
            <p:nvPr/>
          </p:nvSpPr>
          <p:spPr>
            <a:xfrm>
              <a:off x="1259632" y="2211710"/>
              <a:ext cx="1278743" cy="89255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산돌명조 L" panose="02020304000101010101" pitchFamily="18" charset="-127"/>
                  <a:ea typeface="산돌명조 L" panose="02020304000101010101" pitchFamily="18" charset="-127"/>
                </a:rPr>
                <a:t>03</a:t>
              </a:r>
            </a:p>
            <a:p>
              <a:pPr algn="ctr"/>
              <a:r>
                <a:rPr lang="ko-KR" altLang="en-US" spc="-150" dirty="0">
                  <a:latin typeface="산돌명조 M" panose="02020604000101010101" pitchFamily="18" charset="-127"/>
                  <a:ea typeface="산돌명조 M" panose="02020604000101010101" pitchFamily="18" charset="-127"/>
                </a:rPr>
                <a:t>기술 요소</a:t>
              </a:r>
              <a:r>
                <a:rPr lang="en-US" altLang="ko-KR" spc="-150" dirty="0">
                  <a:latin typeface="산돌명조 M" panose="02020604000101010101" pitchFamily="18" charset="-127"/>
                  <a:ea typeface="산돌명조 M" panose="02020604000101010101" pitchFamily="18" charset="-127"/>
                </a:rPr>
                <a:t> </a:t>
              </a:r>
              <a:r>
                <a:rPr lang="ko-KR" altLang="en-US" spc="-150" dirty="0">
                  <a:latin typeface="산돌명조 M" panose="02020604000101010101" pitchFamily="18" charset="-127"/>
                  <a:ea typeface="산돌명조 M" panose="02020604000101010101" pitchFamily="18" charset="-127"/>
                </a:rPr>
                <a:t>및 개발 환경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862999" y="2067694"/>
              <a:ext cx="72008" cy="720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산돌명조 L" panose="02020304000101010101" pitchFamily="18" charset="-127"/>
                <a:ea typeface="산돌명조 L" panose="02020304000101010101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6660232" y="1995686"/>
            <a:ext cx="1278743" cy="759569"/>
            <a:chOff x="1259632" y="2067694"/>
            <a:chExt cx="1278743" cy="759569"/>
          </a:xfrm>
        </p:grpSpPr>
        <p:sp>
          <p:nvSpPr>
            <p:cNvPr id="34" name="TextBox 33"/>
            <p:cNvSpPr txBox="1"/>
            <p:nvPr/>
          </p:nvSpPr>
          <p:spPr>
            <a:xfrm>
              <a:off x="1259632" y="2211710"/>
              <a:ext cx="1278743" cy="615553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산돌명조 L" panose="02020304000101010101" pitchFamily="18" charset="-127"/>
                  <a:ea typeface="산돌명조 L" panose="02020304000101010101" pitchFamily="18" charset="-127"/>
                </a:rPr>
                <a:t>04</a:t>
              </a:r>
            </a:p>
            <a:p>
              <a:pPr algn="ctr"/>
              <a:r>
                <a:rPr lang="ko-KR" altLang="en-US" dirty="0">
                  <a:latin typeface="산돌명조 M" panose="02020604000101010101" pitchFamily="18" charset="-127"/>
                  <a:ea typeface="산돌명조 M" panose="02020604000101010101" pitchFamily="18" charset="-127"/>
                </a:rPr>
                <a:t>개발 일정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862999" y="2067694"/>
              <a:ext cx="72008" cy="720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산돌명조 L" panose="02020304000101010101" pitchFamily="18" charset="-127"/>
                <a:ea typeface="산돌명조 L" panose="020203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530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90313" y="4912549"/>
            <a:ext cx="8763373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698" y="5087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/>
                </a:solidFill>
                <a:latin typeface="산돌명조 L" panose="02020304000101010101" pitchFamily="18" charset="-127"/>
                <a:ea typeface="산돌명조 L" panose="02020304000101010101" pitchFamily="18" charset="-127"/>
              </a:rPr>
              <a:t>02</a:t>
            </a:r>
            <a:endParaRPr lang="ko-KR" altLang="en-US" sz="2000" spc="-150" dirty="0">
              <a:solidFill>
                <a:schemeClr val="bg1"/>
              </a:solidFill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44" y="292733"/>
            <a:ext cx="1296144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300" dirty="0">
                <a:solidFill>
                  <a:schemeClr val="bg1"/>
                </a:solidFill>
                <a:latin typeface="산돌명조 L" panose="02020304000101010101" pitchFamily="18" charset="-127"/>
                <a:ea typeface="산돌명조 L" panose="02020304000101010101" pitchFamily="18" charset="-127"/>
              </a:rPr>
              <a:t>게임</a:t>
            </a:r>
            <a:endParaRPr lang="en-US" altLang="ko-KR" sz="1400" spc="-300" dirty="0">
              <a:solidFill>
                <a:schemeClr val="bg1"/>
              </a:solidFill>
              <a:latin typeface="산돌명조 L" panose="02020304000101010101" pitchFamily="18" charset="-127"/>
              <a:ea typeface="산돌명조 L" panose="02020304000101010101" pitchFamily="18" charset="-127"/>
            </a:endParaRPr>
          </a:p>
          <a:p>
            <a:pPr algn="ctr"/>
            <a:r>
              <a:rPr lang="ko-KR" altLang="en-US" sz="1400" spc="-300" dirty="0">
                <a:solidFill>
                  <a:schemeClr val="bg1"/>
                </a:solidFill>
                <a:latin typeface="산돌명조 L" panose="02020304000101010101" pitchFamily="18" charset="-127"/>
                <a:ea typeface="산돌명조 L" panose="02020304000101010101" pitchFamily="18" charset="-127"/>
              </a:rPr>
              <a:t>방법</a:t>
            </a:r>
          </a:p>
        </p:txBody>
      </p:sp>
      <p:grpSp>
        <p:nvGrpSpPr>
          <p:cNvPr id="30" name="그룹 29"/>
          <p:cNvGrpSpPr/>
          <p:nvPr/>
        </p:nvGrpSpPr>
        <p:grpSpPr>
          <a:xfrm>
            <a:off x="2794214" y="2174535"/>
            <a:ext cx="1218676" cy="532102"/>
            <a:chOff x="1835696" y="915566"/>
            <a:chExt cx="1557672" cy="680116"/>
          </a:xfrm>
        </p:grpSpPr>
        <p:sp>
          <p:nvSpPr>
            <p:cNvPr id="31" name="직사각형 30"/>
            <p:cNvSpPr/>
            <p:nvPr/>
          </p:nvSpPr>
          <p:spPr>
            <a:xfrm>
              <a:off x="1835696" y="915566"/>
              <a:ext cx="1512168" cy="648072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881200" y="947610"/>
              <a:ext cx="1512168" cy="648072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46413" y="1066664"/>
              <a:ext cx="13681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50" dirty="0">
                  <a:solidFill>
                    <a:schemeClr val="bg1"/>
                  </a:solidFill>
                  <a:latin typeface="산돌명조 L" panose="02020304000101010101" pitchFamily="18" charset="-127"/>
                  <a:ea typeface="산돌명조 L" panose="02020304000101010101" pitchFamily="18" charset="-127"/>
                </a:rPr>
                <a:t>게임 플레이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2689977" y="3168290"/>
            <a:ext cx="1475392" cy="661380"/>
            <a:chOff x="1622377" y="2847873"/>
            <a:chExt cx="1885798" cy="845355"/>
          </a:xfrm>
        </p:grpSpPr>
        <p:grpSp>
          <p:nvGrpSpPr>
            <p:cNvPr id="19" name="그룹 18"/>
            <p:cNvGrpSpPr/>
            <p:nvPr/>
          </p:nvGrpSpPr>
          <p:grpSpPr>
            <a:xfrm>
              <a:off x="1622377" y="2847873"/>
              <a:ext cx="1885798" cy="845355"/>
              <a:chOff x="1691680" y="2735442"/>
              <a:chExt cx="1885798" cy="845355"/>
            </a:xfrm>
          </p:grpSpPr>
          <p:sp>
            <p:nvSpPr>
              <p:cNvPr id="9" name="다이아몬드 8"/>
              <p:cNvSpPr/>
              <p:nvPr/>
            </p:nvSpPr>
            <p:spPr>
              <a:xfrm>
                <a:off x="1691680" y="2735442"/>
                <a:ext cx="1872208" cy="792088"/>
              </a:xfrm>
              <a:prstGeom prst="diamond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150">
                  <a:latin typeface="산돌명조 L" panose="02020304000101010101" pitchFamily="18" charset="-127"/>
                  <a:ea typeface="산돌명조 L" panose="02020304000101010101" pitchFamily="18" charset="-127"/>
                </a:endParaRPr>
              </a:p>
            </p:txBody>
          </p:sp>
          <p:sp>
            <p:nvSpPr>
              <p:cNvPr id="35" name="다이아몬드 34"/>
              <p:cNvSpPr/>
              <p:nvPr/>
            </p:nvSpPr>
            <p:spPr>
              <a:xfrm>
                <a:off x="1705270" y="2788709"/>
                <a:ext cx="1872208" cy="792088"/>
              </a:xfrm>
              <a:prstGeom prst="diamond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150">
                  <a:latin typeface="산돌명조 L" panose="02020304000101010101" pitchFamily="18" charset="-127"/>
                  <a:ea typeface="산돌명조 L" panose="02020304000101010101" pitchFamily="18" charset="-127"/>
                </a:endParaRP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1853566" y="3071607"/>
              <a:ext cx="13681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50" dirty="0">
                  <a:solidFill>
                    <a:schemeClr val="bg1"/>
                  </a:solidFill>
                  <a:latin typeface="산돌명조 L" panose="02020304000101010101" pitchFamily="18" charset="-127"/>
                  <a:ea typeface="산돌명조 L" panose="02020304000101010101" pitchFamily="18" charset="-127"/>
                </a:rPr>
                <a:t>성공 조건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057995" y="2201447"/>
            <a:ext cx="1322060" cy="532102"/>
            <a:chOff x="1835696" y="915566"/>
            <a:chExt cx="1557672" cy="680116"/>
          </a:xfrm>
        </p:grpSpPr>
        <p:sp>
          <p:nvSpPr>
            <p:cNvPr id="44" name="직사각형 43"/>
            <p:cNvSpPr/>
            <p:nvPr/>
          </p:nvSpPr>
          <p:spPr>
            <a:xfrm>
              <a:off x="1835696" y="915566"/>
              <a:ext cx="1512168" cy="648072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881200" y="947610"/>
              <a:ext cx="1512168" cy="648072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894452" y="1054936"/>
              <a:ext cx="14401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50" dirty="0">
                  <a:solidFill>
                    <a:schemeClr val="bg1"/>
                  </a:solidFill>
                  <a:latin typeface="산돌명조 L" panose="02020304000101010101" pitchFamily="18" charset="-127"/>
                  <a:ea typeface="산돌명조 L" panose="02020304000101010101" pitchFamily="18" charset="-127"/>
                </a:rPr>
                <a:t>다음 스테이지</a:t>
              </a: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2805167" y="4273128"/>
            <a:ext cx="1218676" cy="532102"/>
            <a:chOff x="1835696" y="915566"/>
            <a:chExt cx="1557672" cy="680116"/>
          </a:xfrm>
        </p:grpSpPr>
        <p:sp>
          <p:nvSpPr>
            <p:cNvPr id="54" name="직사각형 53"/>
            <p:cNvSpPr/>
            <p:nvPr/>
          </p:nvSpPr>
          <p:spPr>
            <a:xfrm>
              <a:off x="1835696" y="915566"/>
              <a:ext cx="1512168" cy="648072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881200" y="947610"/>
              <a:ext cx="1512168" cy="648072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867619" y="1063390"/>
              <a:ext cx="14401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50" dirty="0">
                  <a:solidFill>
                    <a:schemeClr val="bg1"/>
                  </a:solidFill>
                  <a:latin typeface="산돌명조 L" panose="02020304000101010101" pitchFamily="18" charset="-127"/>
                  <a:ea typeface="산돌명조 L" panose="02020304000101010101" pitchFamily="18" charset="-127"/>
                </a:rPr>
                <a:t>게임 종료</a:t>
              </a:r>
            </a:p>
          </p:txBody>
        </p:sp>
      </p:grpSp>
      <p:cxnSp>
        <p:nvCxnSpPr>
          <p:cNvPr id="24" name="직선 화살표 연결선 23"/>
          <p:cNvCxnSpPr>
            <a:stCxn id="78" idx="2"/>
            <a:endCxn id="32" idx="0"/>
          </p:cNvCxnSpPr>
          <p:nvPr/>
        </p:nvCxnSpPr>
        <p:spPr>
          <a:xfrm>
            <a:off x="3416952" y="1805466"/>
            <a:ext cx="4401" cy="394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32" idx="2"/>
            <a:endCxn id="9" idx="0"/>
          </p:cNvCxnSpPr>
          <p:nvPr/>
        </p:nvCxnSpPr>
        <p:spPr>
          <a:xfrm>
            <a:off x="3421353" y="2706637"/>
            <a:ext cx="1004" cy="461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98" idx="1"/>
            <a:endCxn id="54" idx="1"/>
          </p:cNvCxnSpPr>
          <p:nvPr/>
        </p:nvCxnSpPr>
        <p:spPr>
          <a:xfrm rot="10800000" flipH="1" flipV="1">
            <a:off x="2642303" y="758780"/>
            <a:ext cx="162863" cy="3767864"/>
          </a:xfrm>
          <a:prstGeom prst="bentConnector3">
            <a:avLst>
              <a:gd name="adj1" fmla="val -33454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stCxn id="9" idx="1"/>
            <a:endCxn id="31" idx="1"/>
          </p:cNvCxnSpPr>
          <p:nvPr/>
        </p:nvCxnSpPr>
        <p:spPr>
          <a:xfrm rot="10800000" flipH="1">
            <a:off x="2689976" y="2428051"/>
            <a:ext cx="104237" cy="1050092"/>
          </a:xfrm>
          <a:prstGeom prst="bentConnector3">
            <a:avLst>
              <a:gd name="adj1" fmla="val -21930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3" name="그룹 62"/>
          <p:cNvGrpSpPr/>
          <p:nvPr/>
        </p:nvGrpSpPr>
        <p:grpSpPr>
          <a:xfrm>
            <a:off x="5746543" y="3164778"/>
            <a:ext cx="1993809" cy="661380"/>
            <a:chOff x="1622377" y="2847873"/>
            <a:chExt cx="1885798" cy="845355"/>
          </a:xfrm>
        </p:grpSpPr>
        <p:grpSp>
          <p:nvGrpSpPr>
            <p:cNvPr id="64" name="그룹 63"/>
            <p:cNvGrpSpPr/>
            <p:nvPr/>
          </p:nvGrpSpPr>
          <p:grpSpPr>
            <a:xfrm>
              <a:off x="1622377" y="2847873"/>
              <a:ext cx="1885798" cy="845355"/>
              <a:chOff x="1691680" y="2735442"/>
              <a:chExt cx="1885798" cy="845355"/>
            </a:xfrm>
          </p:grpSpPr>
          <p:sp>
            <p:nvSpPr>
              <p:cNvPr id="66" name="다이아몬드 65"/>
              <p:cNvSpPr/>
              <p:nvPr/>
            </p:nvSpPr>
            <p:spPr>
              <a:xfrm>
                <a:off x="1691680" y="2735442"/>
                <a:ext cx="1872208" cy="792088"/>
              </a:xfrm>
              <a:prstGeom prst="diamond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150">
                  <a:latin typeface="산돌명조 L" panose="02020304000101010101" pitchFamily="18" charset="-127"/>
                  <a:ea typeface="산돌명조 L" panose="02020304000101010101" pitchFamily="18" charset="-127"/>
                </a:endParaRPr>
              </a:p>
            </p:txBody>
          </p:sp>
          <p:sp>
            <p:nvSpPr>
              <p:cNvPr id="67" name="다이아몬드 66"/>
              <p:cNvSpPr/>
              <p:nvPr/>
            </p:nvSpPr>
            <p:spPr>
              <a:xfrm>
                <a:off x="1705270" y="2788709"/>
                <a:ext cx="1872208" cy="792088"/>
              </a:xfrm>
              <a:prstGeom prst="diamond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150">
                  <a:latin typeface="산돌명조 L" panose="02020304000101010101" pitchFamily="18" charset="-127"/>
                  <a:ea typeface="산돌명조 L" panose="02020304000101010101" pitchFamily="18" charset="-127"/>
                </a:endParaRPr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1858101" y="3004796"/>
              <a:ext cx="1368152" cy="66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-150" dirty="0">
                  <a:solidFill>
                    <a:schemeClr val="bg1"/>
                  </a:solidFill>
                  <a:latin typeface="산돌명조 L" panose="02020304000101010101" pitchFamily="18" charset="-127"/>
                  <a:ea typeface="산돌명조 L" panose="02020304000101010101" pitchFamily="18" charset="-127"/>
                </a:rPr>
                <a:t>최종 스테이지</a:t>
              </a:r>
              <a:endParaRPr lang="en-US" altLang="ko-KR" sz="1400" spc="-150" dirty="0">
                <a:solidFill>
                  <a:schemeClr val="bg1"/>
                </a:solidFill>
                <a:latin typeface="산돌명조 L" panose="02020304000101010101" pitchFamily="18" charset="-127"/>
                <a:ea typeface="산돌명조 L" panose="02020304000101010101" pitchFamily="18" charset="-127"/>
              </a:endParaRPr>
            </a:p>
            <a:p>
              <a:pPr algn="ctr"/>
              <a:r>
                <a:rPr lang="ko-KR" altLang="en-US" sz="1400" spc="-150" dirty="0">
                  <a:solidFill>
                    <a:schemeClr val="bg1"/>
                  </a:solidFill>
                  <a:latin typeface="산돌명조 L" panose="02020304000101010101" pitchFamily="18" charset="-127"/>
                  <a:ea typeface="산돌명조 L" panose="02020304000101010101" pitchFamily="18" charset="-127"/>
                </a:rPr>
                <a:t>종료</a:t>
              </a:r>
              <a:r>
                <a:rPr lang="en-US" altLang="ko-KR" sz="1400" spc="-150" dirty="0">
                  <a:solidFill>
                    <a:schemeClr val="bg1"/>
                  </a:solidFill>
                  <a:latin typeface="산돌명조 L" panose="02020304000101010101" pitchFamily="18" charset="-127"/>
                  <a:ea typeface="산돌명조 L" panose="02020304000101010101" pitchFamily="18" charset="-127"/>
                </a:rPr>
                <a:t>?</a:t>
              </a:r>
              <a:endParaRPr lang="ko-KR" altLang="en-US" sz="1400" spc="-150" dirty="0">
                <a:solidFill>
                  <a:schemeClr val="bg1"/>
                </a:solidFill>
                <a:latin typeface="산돌명조 L" panose="02020304000101010101" pitchFamily="18" charset="-127"/>
                <a:ea typeface="산돌명조 L" panose="02020304000101010101" pitchFamily="18" charset="-127"/>
              </a:endParaRPr>
            </a:p>
          </p:txBody>
        </p:sp>
      </p:grpSp>
      <p:cxnSp>
        <p:nvCxnSpPr>
          <p:cNvPr id="69" name="꺾인 연결선 68"/>
          <p:cNvCxnSpPr>
            <a:stCxn id="35" idx="3"/>
            <a:endCxn id="67" idx="1"/>
          </p:cNvCxnSpPr>
          <p:nvPr/>
        </p:nvCxnSpPr>
        <p:spPr>
          <a:xfrm flipV="1">
            <a:off x="4165369" y="3516305"/>
            <a:ext cx="1595542" cy="35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꺾인 연결선 70"/>
          <p:cNvCxnSpPr>
            <a:stCxn id="66" idx="0"/>
            <a:endCxn id="45" idx="2"/>
          </p:cNvCxnSpPr>
          <p:nvPr/>
        </p:nvCxnSpPr>
        <p:spPr>
          <a:xfrm rot="5400000" flipH="1" flipV="1">
            <a:off x="6521686" y="2948128"/>
            <a:ext cx="431229" cy="20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 72"/>
          <p:cNvCxnSpPr>
            <a:stCxn id="67" idx="2"/>
            <a:endCxn id="55" idx="3"/>
          </p:cNvCxnSpPr>
          <p:nvPr/>
        </p:nvCxnSpPr>
        <p:spPr>
          <a:xfrm rot="5400000">
            <a:off x="5024460" y="2825542"/>
            <a:ext cx="725556" cy="2726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꺾인 연결선 74"/>
          <p:cNvCxnSpPr>
            <a:stCxn id="44" idx="1"/>
            <a:endCxn id="32" idx="3"/>
          </p:cNvCxnSpPr>
          <p:nvPr/>
        </p:nvCxnSpPr>
        <p:spPr>
          <a:xfrm rot="10800000">
            <a:off x="4012891" y="2453121"/>
            <a:ext cx="2045105" cy="18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5374792" y="2174535"/>
            <a:ext cx="64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YES</a:t>
            </a:r>
            <a:endParaRPr lang="ko-KR" altLang="en-US" spc="-15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823179" y="941679"/>
            <a:ext cx="646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YES</a:t>
            </a:r>
            <a:endParaRPr lang="ko-KR" altLang="en-US" spc="-15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254214" y="481521"/>
            <a:ext cx="48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NO</a:t>
            </a:r>
            <a:endParaRPr lang="ko-KR" altLang="en-US" spc="-15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411821" y="3198811"/>
            <a:ext cx="48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NO</a:t>
            </a:r>
            <a:endParaRPr lang="ko-KR" altLang="en-US" spc="-15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282797" y="3243756"/>
            <a:ext cx="6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YES</a:t>
            </a:r>
            <a:endParaRPr lang="ko-KR" altLang="en-US" spc="-15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6765937" y="2874423"/>
            <a:ext cx="48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NO</a:t>
            </a:r>
            <a:endParaRPr lang="ko-KR" altLang="en-US" spc="-15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765937" y="3946694"/>
            <a:ext cx="57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YES</a:t>
            </a:r>
            <a:endParaRPr lang="ko-KR" altLang="en-US" spc="-15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grpSp>
        <p:nvGrpSpPr>
          <p:cNvPr id="72" name="그룹 71"/>
          <p:cNvGrpSpPr/>
          <p:nvPr/>
        </p:nvGrpSpPr>
        <p:grpSpPr>
          <a:xfrm>
            <a:off x="2789813" y="1273364"/>
            <a:ext cx="1218676" cy="532102"/>
            <a:chOff x="1835696" y="915566"/>
            <a:chExt cx="1557672" cy="680116"/>
          </a:xfrm>
        </p:grpSpPr>
        <p:sp>
          <p:nvSpPr>
            <p:cNvPr id="74" name="직사각형 73"/>
            <p:cNvSpPr/>
            <p:nvPr/>
          </p:nvSpPr>
          <p:spPr>
            <a:xfrm>
              <a:off x="1835696" y="915566"/>
              <a:ext cx="1512168" cy="648072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1881200" y="947610"/>
              <a:ext cx="1512168" cy="648072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946413" y="1066663"/>
              <a:ext cx="1368152" cy="4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50" dirty="0">
                  <a:solidFill>
                    <a:schemeClr val="bg1"/>
                  </a:solidFill>
                  <a:latin typeface="산돌명조 L" panose="02020304000101010101" pitchFamily="18" charset="-127"/>
                  <a:ea typeface="산돌명조 L" panose="02020304000101010101" pitchFamily="18" charset="-127"/>
                </a:rPr>
                <a:t>로비 화면</a:t>
              </a: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2642304" y="448927"/>
            <a:ext cx="1475392" cy="661380"/>
            <a:chOff x="1622377" y="2847873"/>
            <a:chExt cx="1885798" cy="845355"/>
          </a:xfrm>
        </p:grpSpPr>
        <p:grpSp>
          <p:nvGrpSpPr>
            <p:cNvPr id="96" name="그룹 95"/>
            <p:cNvGrpSpPr/>
            <p:nvPr/>
          </p:nvGrpSpPr>
          <p:grpSpPr>
            <a:xfrm>
              <a:off x="1622377" y="2847873"/>
              <a:ext cx="1885798" cy="845355"/>
              <a:chOff x="1691680" y="2735442"/>
              <a:chExt cx="1885798" cy="845355"/>
            </a:xfrm>
          </p:grpSpPr>
          <p:sp>
            <p:nvSpPr>
              <p:cNvPr id="98" name="다이아몬드 97"/>
              <p:cNvSpPr/>
              <p:nvPr/>
            </p:nvSpPr>
            <p:spPr>
              <a:xfrm>
                <a:off x="1691680" y="2735442"/>
                <a:ext cx="1872208" cy="792088"/>
              </a:xfrm>
              <a:prstGeom prst="diamond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150">
                  <a:latin typeface="산돌명조 L" panose="02020304000101010101" pitchFamily="18" charset="-127"/>
                  <a:ea typeface="산돌명조 L" panose="02020304000101010101" pitchFamily="18" charset="-127"/>
                </a:endParaRPr>
              </a:p>
            </p:txBody>
          </p:sp>
          <p:sp>
            <p:nvSpPr>
              <p:cNvPr id="99" name="다이아몬드 98"/>
              <p:cNvSpPr/>
              <p:nvPr/>
            </p:nvSpPr>
            <p:spPr>
              <a:xfrm>
                <a:off x="1705270" y="2788709"/>
                <a:ext cx="1872208" cy="792088"/>
              </a:xfrm>
              <a:prstGeom prst="diamond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150">
                  <a:latin typeface="산돌명조 L" panose="02020304000101010101" pitchFamily="18" charset="-127"/>
                  <a:ea typeface="산돌명조 L" panose="02020304000101010101" pitchFamily="18" charset="-127"/>
                </a:endParaRPr>
              </a:p>
            </p:txBody>
          </p:sp>
        </p:grpSp>
        <p:sp>
          <p:nvSpPr>
            <p:cNvPr id="97" name="TextBox 96"/>
            <p:cNvSpPr txBox="1"/>
            <p:nvPr/>
          </p:nvSpPr>
          <p:spPr>
            <a:xfrm>
              <a:off x="1853566" y="3071607"/>
              <a:ext cx="1368152" cy="4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50" dirty="0">
                  <a:solidFill>
                    <a:schemeClr val="bg1"/>
                  </a:solidFill>
                  <a:latin typeface="산돌명조 L" panose="02020304000101010101" pitchFamily="18" charset="-127"/>
                  <a:ea typeface="산돌명조 L" panose="02020304000101010101" pitchFamily="18" charset="-127"/>
                </a:rPr>
                <a:t>게임 시작</a:t>
              </a:r>
            </a:p>
          </p:txBody>
        </p:sp>
      </p:grpSp>
      <p:cxnSp>
        <p:nvCxnSpPr>
          <p:cNvPr id="7" name="직선 화살표 연결선 6"/>
          <p:cNvCxnSpPr>
            <a:stCxn id="99" idx="2"/>
            <a:endCxn id="74" idx="0"/>
          </p:cNvCxnSpPr>
          <p:nvPr/>
        </p:nvCxnSpPr>
        <p:spPr>
          <a:xfrm flipH="1">
            <a:off x="3381351" y="1110307"/>
            <a:ext cx="3965" cy="163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027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flipV="1">
            <a:off x="3131840" y="2571750"/>
            <a:ext cx="3024336" cy="36004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6048164" y="2535746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87824" y="1779662"/>
            <a:ext cx="936104" cy="92333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03</a:t>
            </a:r>
            <a:endParaRPr lang="ko-KR" altLang="en-US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79912" y="2160824"/>
            <a:ext cx="280831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기술 요소 및 개발 환경</a:t>
            </a:r>
          </a:p>
        </p:txBody>
      </p:sp>
    </p:spTree>
    <p:extLst>
      <p:ext uri="{BB962C8B-B14F-4D97-AF65-F5344CB8AC3E}">
        <p14:creationId xmlns:p14="http://schemas.microsoft.com/office/powerpoint/2010/main" val="3977601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90313" y="4912549"/>
            <a:ext cx="8763373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698" y="5087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산돌명조 L" panose="02020304000101010101" pitchFamily="18" charset="-127"/>
                <a:ea typeface="산돌명조 L" panose="02020304000101010101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44" y="292733"/>
            <a:ext cx="1296144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300" dirty="0">
                <a:solidFill>
                  <a:schemeClr val="bg1"/>
                </a:solidFill>
                <a:latin typeface="산돌명조 L" panose="02020304000101010101" pitchFamily="18" charset="-127"/>
                <a:ea typeface="산돌명조 L" panose="02020304000101010101" pitchFamily="18" charset="-127"/>
              </a:rPr>
              <a:t>기술</a:t>
            </a:r>
            <a:endParaRPr lang="en-US" altLang="ko-KR" sz="1400" spc="-300" dirty="0">
              <a:solidFill>
                <a:schemeClr val="bg1"/>
              </a:solidFill>
              <a:latin typeface="산돌명조 L" panose="02020304000101010101" pitchFamily="18" charset="-127"/>
              <a:ea typeface="산돌명조 L" panose="02020304000101010101" pitchFamily="18" charset="-127"/>
            </a:endParaRPr>
          </a:p>
          <a:p>
            <a:pPr algn="ctr"/>
            <a:r>
              <a:rPr lang="ko-KR" altLang="en-US" sz="1400" spc="-300" dirty="0">
                <a:solidFill>
                  <a:schemeClr val="bg1"/>
                </a:solidFill>
                <a:latin typeface="산돌명조 L" panose="02020304000101010101" pitchFamily="18" charset="-127"/>
                <a:ea typeface="산돌명조 L" panose="02020304000101010101" pitchFamily="18" charset="-127"/>
              </a:rPr>
              <a:t>요소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619672" y="815953"/>
            <a:ext cx="2097375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30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개발 환경</a:t>
            </a:r>
          </a:p>
        </p:txBody>
      </p:sp>
      <p:cxnSp>
        <p:nvCxnSpPr>
          <p:cNvPr id="50" name="직선 연결선 49"/>
          <p:cNvCxnSpPr/>
          <p:nvPr/>
        </p:nvCxnSpPr>
        <p:spPr>
          <a:xfrm flipH="1">
            <a:off x="3707820" y="1086363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H="1">
            <a:off x="1538521" y="807691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619672" y="2076683"/>
            <a:ext cx="42484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Unity 5.4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Visual Studio 2013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3dsMax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>
                <a:latin typeface="산돌명조 L" panose="02020304000101010101" pitchFamily="18" charset="-127"/>
                <a:ea typeface="산돌명조 L" panose="02020304000101010101" pitchFamily="18" charset="-127"/>
              </a:rPr>
              <a:t>ZBrush</a:t>
            </a:r>
            <a:endParaRPr lang="en-US" altLang="ko-KR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>
                <a:latin typeface="산돌명조 L" panose="02020304000101010101" pitchFamily="18" charset="-127"/>
                <a:ea typeface="산돌명조 L" panose="02020304000101010101" pitchFamily="18" charset="-127"/>
              </a:rPr>
              <a:t>PhotoShop</a:t>
            </a:r>
            <a:r>
              <a:rPr lang="en-US" altLang="ko-KR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 CS6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GitHub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ko-KR" altLang="en-US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0979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90313" y="4912549"/>
            <a:ext cx="8763373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698" y="5087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산돌명조 L" panose="02020304000101010101" pitchFamily="18" charset="-127"/>
                <a:ea typeface="산돌명조 L" panose="02020304000101010101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44" y="292733"/>
            <a:ext cx="1296144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300" dirty="0">
                <a:solidFill>
                  <a:schemeClr val="bg1"/>
                </a:solidFill>
                <a:latin typeface="산돌명조 L" panose="02020304000101010101" pitchFamily="18" charset="-127"/>
                <a:ea typeface="산돌명조 L" panose="02020304000101010101" pitchFamily="18" charset="-127"/>
              </a:rPr>
              <a:t>기술</a:t>
            </a:r>
            <a:endParaRPr lang="en-US" altLang="ko-KR" sz="1400" spc="-300" dirty="0">
              <a:solidFill>
                <a:schemeClr val="bg1"/>
              </a:solidFill>
              <a:latin typeface="산돌명조 L" panose="02020304000101010101" pitchFamily="18" charset="-127"/>
              <a:ea typeface="산돌명조 L" panose="02020304000101010101" pitchFamily="18" charset="-127"/>
            </a:endParaRPr>
          </a:p>
          <a:p>
            <a:pPr algn="ctr"/>
            <a:r>
              <a:rPr lang="ko-KR" altLang="en-US" sz="1400" spc="-300" dirty="0">
                <a:solidFill>
                  <a:schemeClr val="bg1"/>
                </a:solidFill>
                <a:latin typeface="산돌명조 L" panose="02020304000101010101" pitchFamily="18" charset="-127"/>
                <a:ea typeface="산돌명조 L" panose="02020304000101010101" pitchFamily="18" charset="-127"/>
              </a:rPr>
              <a:t>요소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619672" y="815953"/>
            <a:ext cx="3312368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300">
                <a:latin typeface="산돌명조 L" panose="02020304000101010101" pitchFamily="18" charset="-127"/>
                <a:ea typeface="산돌명조 L" panose="02020304000101010101" pitchFamily="18" charset="-127"/>
              </a:rPr>
              <a:t>기술적 요소 및 중점 연구 분야</a:t>
            </a:r>
            <a:endParaRPr lang="ko-KR" altLang="en-US" sz="2400" b="1" spc="-30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 flipH="1">
            <a:off x="4932040" y="1107811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H="1">
            <a:off x="1521550" y="745193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499485" y="2255191"/>
            <a:ext cx="4994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포톤 클라우드를 이용하여 방마다 최대 </a:t>
            </a:r>
            <a:r>
              <a:rPr lang="en-US" altLang="ko-KR" sz="16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2</a:t>
            </a:r>
            <a:r>
              <a:rPr lang="ko-KR" altLang="en-US" sz="16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인까지 접속할 수 있게 네트워크 기능을 구현한다</a:t>
            </a:r>
            <a:r>
              <a:rPr lang="en-US" altLang="ko-KR" sz="16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13178" y="3137197"/>
            <a:ext cx="4994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유니티 </a:t>
            </a:r>
            <a:r>
              <a:rPr lang="ko-KR" altLang="en-US" sz="1600" spc="-150" dirty="0" err="1">
                <a:latin typeface="산돌명조 L" panose="02020304000101010101" pitchFamily="18" charset="-127"/>
                <a:ea typeface="산돌명조 L" panose="02020304000101010101" pitchFamily="18" charset="-127"/>
              </a:rPr>
              <a:t>쉐이더를</a:t>
            </a:r>
            <a:r>
              <a:rPr lang="ko-KR" altLang="en-US" sz="16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 이용하여 이펙트를 제작한다</a:t>
            </a:r>
            <a:r>
              <a:rPr lang="en-US" altLang="ko-KR" sz="16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2444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599892" y="2548520"/>
            <a:ext cx="1908212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400092" y="2512516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91880" y="1792436"/>
            <a:ext cx="2232248" cy="92333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04</a:t>
            </a:r>
            <a:endParaRPr lang="ko-KR" altLang="en-US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83968" y="2167446"/>
            <a:ext cx="280831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개발 일정</a:t>
            </a:r>
          </a:p>
        </p:txBody>
      </p:sp>
    </p:spTree>
    <p:extLst>
      <p:ext uri="{BB962C8B-B14F-4D97-AF65-F5344CB8AC3E}">
        <p14:creationId xmlns:p14="http://schemas.microsoft.com/office/powerpoint/2010/main" val="1620656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90313" y="4912549"/>
            <a:ext cx="8763373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496" y="51470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산돌명조 L" panose="02020304000101010101" pitchFamily="18" charset="-127"/>
                <a:ea typeface="산돌명조 L" panose="0202030400010101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496" y="391765"/>
            <a:ext cx="129614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300" dirty="0">
                <a:solidFill>
                  <a:schemeClr val="bg1"/>
                </a:solidFill>
                <a:latin typeface="산돌명조 L" panose="02020304000101010101" pitchFamily="18" charset="-127"/>
                <a:ea typeface="산돌명조 L" panose="02020304000101010101" pitchFamily="18" charset="-127"/>
              </a:rPr>
              <a:t>개발일정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547664" y="612725"/>
            <a:ext cx="2097375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30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역할 분담</a:t>
            </a:r>
          </a:p>
        </p:txBody>
      </p:sp>
      <p:cxnSp>
        <p:nvCxnSpPr>
          <p:cNvPr id="23" name="직선 연결선 22"/>
          <p:cNvCxnSpPr/>
          <p:nvPr/>
        </p:nvCxnSpPr>
        <p:spPr>
          <a:xfrm flipH="1">
            <a:off x="3635812" y="883135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H="1">
            <a:off x="1466513" y="604463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66513" y="1910221"/>
            <a:ext cx="69219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김 솔</a:t>
            </a:r>
            <a:r>
              <a:rPr lang="en-US" altLang="ko-KR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(</a:t>
            </a:r>
            <a:r>
              <a: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그래픽</a:t>
            </a:r>
            <a:r>
              <a:rPr lang="en-US" altLang="ko-KR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, </a:t>
            </a:r>
            <a:r>
              <a: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클라이언트</a:t>
            </a:r>
            <a:r>
              <a:rPr lang="en-US" altLang="ko-KR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) – </a:t>
            </a:r>
            <a:r>
              <a: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모델링</a:t>
            </a:r>
            <a:r>
              <a:rPr lang="en-US" altLang="ko-KR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, </a:t>
            </a:r>
            <a:r>
              <a: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애니메이션</a:t>
            </a:r>
            <a:r>
              <a:rPr lang="en-US" altLang="ko-KR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, </a:t>
            </a:r>
            <a:r>
              <a: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이펙트 제작</a:t>
            </a:r>
            <a:endParaRPr lang="en-US" altLang="ko-KR" spc="-15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  <a:p>
            <a:r>
              <a:rPr lang="en-US" altLang="ko-KR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                                                          </a:t>
            </a:r>
            <a:r>
              <a: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캐릭터</a:t>
            </a:r>
            <a:r>
              <a:rPr lang="en-US" altLang="ko-KR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 </a:t>
            </a:r>
            <a:r>
              <a: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애니메이션</a:t>
            </a:r>
            <a:r>
              <a:rPr lang="en-US" altLang="ko-KR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, </a:t>
            </a:r>
            <a:r>
              <a: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충돌처리</a:t>
            </a:r>
            <a:r>
              <a:rPr lang="en-US" altLang="ko-KR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, </a:t>
            </a:r>
            <a:r>
              <a: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몬스터</a:t>
            </a:r>
            <a:r>
              <a:rPr lang="en-US" altLang="ko-KR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, </a:t>
            </a:r>
            <a:r>
              <a: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사운드 구현</a:t>
            </a:r>
            <a:endParaRPr lang="en-US" altLang="ko-KR" spc="-15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  <a:p>
            <a:endParaRPr lang="en-US" altLang="ko-KR" spc="-15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유지혜</a:t>
            </a:r>
            <a:r>
              <a:rPr lang="en-US" altLang="ko-KR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(</a:t>
            </a:r>
            <a:r>
              <a: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클라이언트</a:t>
            </a:r>
            <a:r>
              <a:rPr lang="en-US" altLang="ko-KR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, </a:t>
            </a:r>
            <a:r>
              <a: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서버</a:t>
            </a:r>
            <a:r>
              <a:rPr lang="en-US" altLang="ko-KR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)</a:t>
            </a:r>
            <a:r>
              <a: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 </a:t>
            </a:r>
            <a:r>
              <a:rPr lang="en-US" altLang="ko-KR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– </a:t>
            </a:r>
            <a:r>
              <a:rPr lang="ko-KR" altLang="en-US" spc="-150" dirty="0" err="1">
                <a:latin typeface="산돌명조 L" panose="02020304000101010101" pitchFamily="18" charset="-127"/>
                <a:ea typeface="산돌명조 L" panose="02020304000101010101" pitchFamily="18" charset="-127"/>
              </a:rPr>
              <a:t>맵과</a:t>
            </a:r>
            <a:r>
              <a: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 오브젝트 제작</a:t>
            </a:r>
            <a:r>
              <a:rPr lang="en-US" altLang="ko-KR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, </a:t>
            </a:r>
            <a:r>
              <a: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스킬과 이펙트 구현</a:t>
            </a:r>
            <a:r>
              <a:rPr lang="en-US" altLang="ko-KR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, </a:t>
            </a:r>
          </a:p>
          <a:p>
            <a:r>
              <a:rPr lang="en-US" altLang="ko-KR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                                                         </a:t>
            </a:r>
            <a:r>
              <a: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멀티 씬</a:t>
            </a:r>
            <a:r>
              <a:rPr lang="en-US" altLang="ko-KR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, </a:t>
            </a:r>
            <a:r>
              <a: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서버 구현</a:t>
            </a:r>
          </a:p>
        </p:txBody>
      </p:sp>
    </p:spTree>
    <p:extLst>
      <p:ext uri="{BB962C8B-B14F-4D97-AF65-F5344CB8AC3E}">
        <p14:creationId xmlns:p14="http://schemas.microsoft.com/office/powerpoint/2010/main" val="1298883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90313" y="4912549"/>
            <a:ext cx="8763373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496" y="51470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산돌명조 L" panose="02020304000101010101" pitchFamily="18" charset="-127"/>
                <a:ea typeface="산돌명조 L" panose="0202030400010101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496" y="391765"/>
            <a:ext cx="129614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300" dirty="0">
                <a:solidFill>
                  <a:schemeClr val="bg1"/>
                </a:solidFill>
                <a:latin typeface="산돌명조 L" panose="02020304000101010101" pitchFamily="18" charset="-127"/>
                <a:ea typeface="산돌명조 L" panose="02020304000101010101" pitchFamily="18" charset="-127"/>
              </a:rPr>
              <a:t>개발일정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547664" y="519466"/>
            <a:ext cx="2097375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30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개발 일정</a:t>
            </a:r>
          </a:p>
        </p:txBody>
      </p:sp>
      <p:cxnSp>
        <p:nvCxnSpPr>
          <p:cNvPr id="23" name="직선 연결선 22"/>
          <p:cNvCxnSpPr/>
          <p:nvPr/>
        </p:nvCxnSpPr>
        <p:spPr>
          <a:xfrm flipH="1">
            <a:off x="3635812" y="789876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H="1">
            <a:off x="1466513" y="511204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044752"/>
            <a:ext cx="5100313" cy="37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866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671" y="1600608"/>
            <a:ext cx="1605509" cy="1584102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190313" y="4912549"/>
            <a:ext cx="8763373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496" y="51470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산돌명조 L" panose="02020304000101010101" pitchFamily="18" charset="-127"/>
                <a:ea typeface="산돌명조 L" panose="0202030400010101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496" y="391765"/>
            <a:ext cx="129614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300" dirty="0">
                <a:solidFill>
                  <a:schemeClr val="bg1"/>
                </a:solidFill>
                <a:latin typeface="산돌명조 L" panose="02020304000101010101" pitchFamily="18" charset="-127"/>
                <a:ea typeface="산돌명조 L" panose="02020304000101010101" pitchFamily="18" charset="-127"/>
              </a:rPr>
              <a:t>개발일정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547664" y="519466"/>
            <a:ext cx="2097375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30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진행 상황</a:t>
            </a:r>
          </a:p>
        </p:txBody>
      </p:sp>
      <p:cxnSp>
        <p:nvCxnSpPr>
          <p:cNvPr id="23" name="직선 연결선 22"/>
          <p:cNvCxnSpPr/>
          <p:nvPr/>
        </p:nvCxnSpPr>
        <p:spPr>
          <a:xfrm flipH="1">
            <a:off x="3635812" y="789876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H="1">
            <a:off x="1466513" y="511204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272" y="1610022"/>
            <a:ext cx="1377222" cy="13360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445" y="1217174"/>
            <a:ext cx="1638366" cy="19675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941406"/>
            <a:ext cx="1372513" cy="133607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975112" y="3870754"/>
            <a:ext cx="4994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일정에 맞춰 배경 </a:t>
            </a:r>
            <a:r>
              <a:rPr lang="ko-KR" altLang="en-US" sz="1600" spc="-150" dirty="0" err="1">
                <a:latin typeface="산돌명조 L" panose="02020304000101010101" pitchFamily="18" charset="-127"/>
                <a:ea typeface="산돌명조 L" panose="02020304000101010101" pitchFamily="18" charset="-127"/>
              </a:rPr>
              <a:t>텍스쳐와</a:t>
            </a:r>
            <a:r>
              <a:rPr lang="ko-KR" altLang="en-US" sz="16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 캐릭터 모델링</a:t>
            </a:r>
            <a:r>
              <a:rPr lang="en-US" altLang="ko-KR" sz="16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, </a:t>
            </a:r>
            <a:r>
              <a:rPr lang="ko-KR" altLang="en-US" sz="16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스테이지 </a:t>
            </a:r>
            <a:r>
              <a:rPr lang="en-US" altLang="ko-KR" sz="16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1</a:t>
            </a:r>
            <a:r>
              <a:rPr lang="ko-KR" altLang="en-US" sz="16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 제작 중</a:t>
            </a:r>
            <a:endParaRPr lang="en-US" altLang="ko-KR" sz="1600" spc="-15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610022"/>
            <a:ext cx="1387369" cy="13360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548" y="1958825"/>
            <a:ext cx="1365226" cy="133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298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90313" y="4912549"/>
            <a:ext cx="8763373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496" y="51470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산돌명조 L" panose="02020304000101010101" pitchFamily="18" charset="-127"/>
                <a:ea typeface="산돌명조 L" panose="0202030400010101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496" y="391765"/>
            <a:ext cx="129614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300" dirty="0">
                <a:solidFill>
                  <a:schemeClr val="bg1"/>
                </a:solidFill>
                <a:latin typeface="산돌명조 L" panose="02020304000101010101" pitchFamily="18" charset="-127"/>
                <a:ea typeface="산돌명조 L" panose="02020304000101010101" pitchFamily="18" charset="-127"/>
              </a:rPr>
              <a:t>참고자료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0" y="1712569"/>
            <a:ext cx="59046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PPT </a:t>
            </a:r>
            <a:r>
              <a:rPr lang="ko-KR" altLang="en-US" sz="12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템플릿 </a:t>
            </a:r>
            <a:r>
              <a:rPr lang="en-US" altLang="ko-KR" sz="12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- http://blog.naver.com/PostView.nhn?blogId=jinoiq&amp;logNo=220362591064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spc="-15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그림</a:t>
            </a:r>
            <a:r>
              <a:rPr lang="en-US" altLang="ko-KR" sz="12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1(</a:t>
            </a:r>
            <a:r>
              <a:rPr lang="ko-KR" altLang="en-US" sz="12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캐릭터</a:t>
            </a:r>
            <a:r>
              <a:rPr lang="en-US" altLang="ko-KR" sz="12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)</a:t>
            </a:r>
            <a:r>
              <a:rPr lang="ko-KR" altLang="en-US" sz="12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 </a:t>
            </a:r>
            <a:r>
              <a:rPr lang="en-US" altLang="ko-KR" sz="12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– http://heroes.nexon.com/promotion/summer14/arisha.html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그림</a:t>
            </a:r>
            <a:r>
              <a:rPr lang="en-US" altLang="ko-KR" sz="12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2(</a:t>
            </a:r>
            <a:r>
              <a:rPr lang="ko-KR" altLang="en-US" sz="12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컨셉 이미지</a:t>
            </a:r>
            <a:r>
              <a:rPr lang="en-US" altLang="ko-KR" sz="12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)-http://www.thisisgame.com/fivestones/info/hero/detail.php?code=3306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그림</a:t>
            </a:r>
            <a:r>
              <a:rPr lang="en-US" altLang="ko-KR" sz="12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3(</a:t>
            </a:r>
            <a:r>
              <a:rPr lang="ko-KR" altLang="en-US" sz="12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컨셉 이미지</a:t>
            </a:r>
            <a:r>
              <a:rPr lang="en-US" altLang="ko-KR" sz="12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)- http://residentevil.com.br/linha-do-tempo-de-resident-evil/1951-1980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그림</a:t>
            </a:r>
            <a:r>
              <a:rPr lang="en-US" altLang="ko-KR" sz="12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4(</a:t>
            </a:r>
            <a:r>
              <a:rPr lang="ko-KR" altLang="en-US" sz="12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컨셉 이미지</a:t>
            </a:r>
            <a:r>
              <a:rPr lang="en-US" altLang="ko-KR" sz="12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) - http://m.inven.co.kr/webzine/wznews.php?idx=86592&amp;site=archlord2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그림</a:t>
            </a:r>
            <a:r>
              <a:rPr lang="en-US" altLang="ko-KR" sz="12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5(</a:t>
            </a:r>
            <a:r>
              <a:rPr lang="ko-KR" altLang="en-US" sz="12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컨셉 이미지</a:t>
            </a:r>
            <a:r>
              <a:rPr lang="en-US" altLang="ko-KR" sz="12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)-http://www.fanpop.com/clubs/elder-scrolls-v-skyrim/picks/show/904271/favourite-type-dragon-fig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그림</a:t>
            </a:r>
            <a:r>
              <a:rPr lang="en-US" altLang="ko-KR" sz="12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6(</a:t>
            </a:r>
            <a:r>
              <a:rPr lang="ko-KR" altLang="en-US" sz="12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컨셉 이미지</a:t>
            </a:r>
            <a:r>
              <a:rPr lang="en-US" altLang="ko-KR" sz="12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)- </a:t>
            </a:r>
            <a:r>
              <a:rPr lang="en-US" altLang="ko-KR" sz="120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 </a:t>
            </a:r>
            <a:r>
              <a:rPr lang="en-US" altLang="ko-KR" sz="12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http://www.thisisgame.com/webzine/nboard/14/?n=16076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그림</a:t>
            </a:r>
            <a:r>
              <a:rPr lang="en-US" altLang="ko-KR" sz="12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13(</a:t>
            </a:r>
            <a:r>
              <a:rPr lang="ko-KR" altLang="en-US" sz="12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키보드</a:t>
            </a:r>
            <a:r>
              <a:rPr lang="en-US" altLang="ko-KR" sz="12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) - http://www.apple.com/kr/shop/product/MLA22KH/A/magic-keyboard-%ED%95%9C%EA%B5%AD%EC%96%B4</a:t>
            </a:r>
          </a:p>
        </p:txBody>
      </p:sp>
    </p:spTree>
    <p:extLst>
      <p:ext uri="{BB962C8B-B14F-4D97-AF65-F5344CB8AC3E}">
        <p14:creationId xmlns:p14="http://schemas.microsoft.com/office/powerpoint/2010/main" val="4075158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339752" y="2156852"/>
            <a:ext cx="4464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30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감사합니다</a:t>
            </a:r>
            <a:endParaRPr lang="ko-KR" altLang="en-US" b="1" spc="-30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400092" y="2120848"/>
            <a:ext cx="72008" cy="720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87300" y="2012504"/>
            <a:ext cx="72008" cy="720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5088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599892" y="2548520"/>
            <a:ext cx="1908212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400092" y="2512516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91880" y="1779662"/>
            <a:ext cx="2232248" cy="92333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01</a:t>
            </a:r>
            <a:endParaRPr lang="ko-KR" altLang="en-US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11960" y="2164012"/>
            <a:ext cx="280831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연구 목적</a:t>
            </a:r>
          </a:p>
        </p:txBody>
      </p:sp>
    </p:spTree>
    <p:extLst>
      <p:ext uri="{BB962C8B-B14F-4D97-AF65-F5344CB8AC3E}">
        <p14:creationId xmlns:p14="http://schemas.microsoft.com/office/powerpoint/2010/main" val="2267539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90313" y="4912549"/>
            <a:ext cx="8763373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698" y="5087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산돌명조 L" panose="02020304000101010101" pitchFamily="18" charset="-127"/>
                <a:ea typeface="산돌명조 L" panose="02020304000101010101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44" y="292733"/>
            <a:ext cx="1296144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300" dirty="0">
                <a:solidFill>
                  <a:schemeClr val="bg1"/>
                </a:solidFill>
                <a:latin typeface="산돌명조 L" panose="02020304000101010101" pitchFamily="18" charset="-127"/>
                <a:ea typeface="산돌명조 L" panose="02020304000101010101" pitchFamily="18" charset="-127"/>
              </a:rPr>
              <a:t>연구</a:t>
            </a:r>
            <a:endParaRPr lang="en-US" altLang="ko-KR" sz="1400" spc="-300" dirty="0">
              <a:solidFill>
                <a:schemeClr val="bg1"/>
              </a:solidFill>
              <a:latin typeface="산돌명조 L" panose="02020304000101010101" pitchFamily="18" charset="-127"/>
              <a:ea typeface="산돌명조 L" panose="02020304000101010101" pitchFamily="18" charset="-127"/>
            </a:endParaRPr>
          </a:p>
          <a:p>
            <a:pPr algn="ctr"/>
            <a:r>
              <a:rPr lang="ko-KR" altLang="en-US" sz="1400" spc="-300" dirty="0">
                <a:solidFill>
                  <a:schemeClr val="bg1"/>
                </a:solidFill>
                <a:latin typeface="산돌명조 L" panose="02020304000101010101" pitchFamily="18" charset="-127"/>
                <a:ea typeface="산돌명조 L" panose="02020304000101010101" pitchFamily="18" charset="-127"/>
              </a:rPr>
              <a:t>목적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63688" y="843558"/>
            <a:ext cx="165618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30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연구 목적</a:t>
            </a: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3338721" y="1126633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>
            <a:off x="1730693" y="825418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47664" y="1690299"/>
            <a:ext cx="6264696" cy="2585323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Unity 5 </a:t>
            </a:r>
            <a:r>
              <a: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엔진을 기반으로 한 </a:t>
            </a:r>
            <a:r>
              <a:rPr lang="en-US" altLang="ko-KR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TPS </a:t>
            </a:r>
            <a:r>
              <a: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게임 개발</a:t>
            </a:r>
            <a:endParaRPr lang="en-US" altLang="ko-KR" spc="-15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pc="-15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방대한 기획을 기간 내 원활하게 제작하기 위하여 </a:t>
            </a:r>
            <a:r>
              <a:rPr lang="en-US" altLang="ko-KR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Unity </a:t>
            </a:r>
            <a:r>
              <a: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엔진을 사용</a:t>
            </a:r>
            <a:endParaRPr lang="en-US" altLang="ko-KR" spc="-15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  <a:p>
            <a:endParaRPr lang="en-US" altLang="ko-KR" spc="-15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3D MAX</a:t>
            </a:r>
            <a:r>
              <a: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를 이용한 </a:t>
            </a:r>
            <a:r>
              <a:rPr lang="en-US" altLang="ko-KR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3D </a:t>
            </a:r>
            <a:r>
              <a: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애니메이션 및 이펙트 제작</a:t>
            </a:r>
            <a:endParaRPr lang="en-US" altLang="ko-KR" spc="-15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pc="-15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포톤 서버를 이용한 네트워크 기능 구현</a:t>
            </a:r>
            <a:endParaRPr lang="en-US" altLang="ko-KR" spc="-15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pc="-15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팀 프로젝트 경험을 통한 의사 소통 능력 배양</a:t>
            </a:r>
          </a:p>
        </p:txBody>
      </p:sp>
    </p:spTree>
    <p:extLst>
      <p:ext uri="{BB962C8B-B14F-4D97-AF65-F5344CB8AC3E}">
        <p14:creationId xmlns:p14="http://schemas.microsoft.com/office/powerpoint/2010/main" val="3063122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059832" y="2560934"/>
            <a:ext cx="3096344" cy="10816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6048164" y="2535746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87824" y="1779662"/>
            <a:ext cx="936104" cy="92333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02</a:t>
            </a:r>
            <a:endParaRPr lang="ko-KR" altLang="en-US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79912" y="2160824"/>
            <a:ext cx="280831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게임 소개 및 게임 방법</a:t>
            </a:r>
          </a:p>
        </p:txBody>
      </p:sp>
    </p:spTree>
    <p:extLst>
      <p:ext uri="{BB962C8B-B14F-4D97-AF65-F5344CB8AC3E}">
        <p14:creationId xmlns:p14="http://schemas.microsoft.com/office/powerpoint/2010/main" val="743130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90313" y="4912549"/>
            <a:ext cx="8763373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698" y="5087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산돌명조 L" panose="02020304000101010101" pitchFamily="18" charset="-127"/>
                <a:ea typeface="산돌명조 L" panose="0202030400010101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44" y="292733"/>
            <a:ext cx="1296144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300" dirty="0">
                <a:solidFill>
                  <a:schemeClr val="bg1"/>
                </a:solidFill>
                <a:latin typeface="산돌명조 L" panose="02020304000101010101" pitchFamily="18" charset="-127"/>
                <a:ea typeface="산돌명조 L" panose="02020304000101010101" pitchFamily="18" charset="-127"/>
              </a:rPr>
              <a:t>게임</a:t>
            </a:r>
            <a:endParaRPr lang="en-US" altLang="ko-KR" sz="1400" spc="-300" dirty="0">
              <a:solidFill>
                <a:schemeClr val="bg1"/>
              </a:solidFill>
              <a:latin typeface="산돌명조 L" panose="02020304000101010101" pitchFamily="18" charset="-127"/>
              <a:ea typeface="산돌명조 L" panose="02020304000101010101" pitchFamily="18" charset="-127"/>
            </a:endParaRPr>
          </a:p>
          <a:p>
            <a:pPr algn="ctr"/>
            <a:r>
              <a:rPr lang="ko-KR" altLang="en-US" sz="1400" spc="-300" dirty="0">
                <a:solidFill>
                  <a:schemeClr val="bg1"/>
                </a:solidFill>
                <a:latin typeface="산돌명조 L" panose="02020304000101010101" pitchFamily="18" charset="-127"/>
                <a:ea typeface="산돌명조 L" panose="02020304000101010101" pitchFamily="18" charset="-127"/>
              </a:rPr>
              <a:t>소개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63688" y="585120"/>
            <a:ext cx="165618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30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게임 소개</a:t>
            </a: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3338721" y="868195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>
            <a:off x="1730693" y="56698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846732" y="1231765"/>
            <a:ext cx="6757716" cy="34163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장르</a:t>
            </a:r>
            <a:r>
              <a:rPr lang="en-US" altLang="ko-KR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	     : RPG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pc="-15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시점</a:t>
            </a:r>
            <a:r>
              <a:rPr lang="en-US" altLang="ko-KR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	     : 3</a:t>
            </a:r>
            <a:r>
              <a: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인칭 시점</a:t>
            </a:r>
            <a:r>
              <a:rPr lang="en-US" altLang="ko-KR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(</a:t>
            </a:r>
            <a:r>
              <a:rPr lang="ko-KR" altLang="en-US" spc="-150" dirty="0" err="1">
                <a:latin typeface="산돌명조 L" panose="02020304000101010101" pitchFamily="18" charset="-127"/>
                <a:ea typeface="산돌명조 L" panose="02020304000101010101" pitchFamily="18" charset="-127"/>
              </a:rPr>
              <a:t>백뷰</a:t>
            </a:r>
            <a:r>
              <a:rPr lang="en-US" altLang="ko-KR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pc="-15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거리 단위 </a:t>
            </a:r>
            <a:r>
              <a:rPr lang="en-US" altLang="ko-KR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: 3DS MAX </a:t>
            </a:r>
            <a:r>
              <a: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상의 </a:t>
            </a:r>
            <a:r>
              <a:rPr lang="en-US" altLang="ko-KR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1 Grid</a:t>
            </a:r>
            <a:r>
              <a: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를 </a:t>
            </a:r>
            <a:r>
              <a:rPr lang="en-US" altLang="ko-KR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1M</a:t>
            </a:r>
            <a:r>
              <a: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로 설정</a:t>
            </a:r>
            <a:endParaRPr lang="en-US" altLang="ko-KR" spc="-15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pc="-15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게임 목적 </a:t>
            </a:r>
            <a:r>
              <a:rPr lang="en-US" altLang="ko-KR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: </a:t>
            </a:r>
            <a:r>
              <a: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의문의 성에 갇힌 주인공이 적들을 처치하고</a:t>
            </a:r>
            <a:endParaRPr lang="en-US" altLang="ko-KR" spc="-15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  <a:p>
            <a:r>
              <a:rPr lang="en-US" altLang="ko-KR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                           </a:t>
            </a:r>
            <a:r>
              <a: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열쇠를 구해 던전을 탈출한다</a:t>
            </a:r>
            <a:r>
              <a:rPr lang="en-US" altLang="ko-KR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.</a:t>
            </a:r>
          </a:p>
          <a:p>
            <a:endParaRPr lang="en-US" altLang="ko-KR" spc="-15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게임 진행 </a:t>
            </a:r>
            <a:r>
              <a:rPr lang="en-US" altLang="ko-KR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: </a:t>
            </a:r>
            <a:r>
              <a: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스테이지 방식으로 진행</a:t>
            </a:r>
            <a:r>
              <a:rPr lang="en-US" altLang="ko-KR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,</a:t>
            </a:r>
            <a:r>
              <a: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 </a:t>
            </a:r>
            <a:endParaRPr lang="en-US" altLang="ko-KR" spc="-15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  <a:p>
            <a:r>
              <a:rPr lang="en-US" altLang="ko-KR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                           </a:t>
            </a:r>
            <a:r>
              <a: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총 </a:t>
            </a:r>
            <a:r>
              <a:rPr lang="en-US" altLang="ko-KR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3</a:t>
            </a:r>
            <a:r>
              <a: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개의 던전과 각 던전 마다 </a:t>
            </a:r>
            <a:r>
              <a:rPr lang="en-US" altLang="ko-KR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3</a:t>
            </a:r>
            <a:r>
              <a: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개의 스테이지가 존재</a:t>
            </a:r>
            <a:endParaRPr lang="en-US" altLang="ko-KR" spc="-15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  <a:p>
            <a:r>
              <a:rPr lang="en-US" altLang="ko-KR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	       </a:t>
            </a:r>
            <a:r>
              <a: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몬스터를 처치하거나 보물상자에서 열쇠를 얻어 탈출</a:t>
            </a:r>
          </a:p>
        </p:txBody>
      </p:sp>
    </p:spTree>
    <p:extLst>
      <p:ext uri="{BB962C8B-B14F-4D97-AF65-F5344CB8AC3E}">
        <p14:creationId xmlns:p14="http://schemas.microsoft.com/office/powerpoint/2010/main" val="390783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90313" y="4912549"/>
            <a:ext cx="8763373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698" y="5087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산돌명조 L" panose="02020304000101010101" pitchFamily="18" charset="-127"/>
                <a:ea typeface="산돌명조 L" panose="0202030400010101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44" y="292733"/>
            <a:ext cx="1296144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300" dirty="0">
                <a:solidFill>
                  <a:schemeClr val="bg1"/>
                </a:solidFill>
                <a:latin typeface="산돌명조 L" panose="02020304000101010101" pitchFamily="18" charset="-127"/>
                <a:ea typeface="산돌명조 L" panose="02020304000101010101" pitchFamily="18" charset="-127"/>
              </a:rPr>
              <a:t>게임</a:t>
            </a:r>
            <a:endParaRPr lang="en-US" altLang="ko-KR" sz="1400" spc="-300" dirty="0">
              <a:solidFill>
                <a:schemeClr val="bg1"/>
              </a:solidFill>
              <a:latin typeface="산돌명조 L" panose="02020304000101010101" pitchFamily="18" charset="-127"/>
              <a:ea typeface="산돌명조 L" panose="02020304000101010101" pitchFamily="18" charset="-127"/>
            </a:endParaRPr>
          </a:p>
          <a:p>
            <a:pPr algn="ctr"/>
            <a:r>
              <a:rPr lang="ko-KR" altLang="en-US" sz="1400" spc="-300" dirty="0">
                <a:solidFill>
                  <a:schemeClr val="bg1"/>
                </a:solidFill>
                <a:latin typeface="산돌명조 L" panose="02020304000101010101" pitchFamily="18" charset="-127"/>
                <a:ea typeface="산돌명조 L" panose="02020304000101010101" pitchFamily="18" charset="-127"/>
              </a:rPr>
              <a:t>소개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63688" y="585120"/>
            <a:ext cx="165618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30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캐릭터</a:t>
            </a: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3338721" y="868195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>
            <a:off x="1730693" y="56698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23728" y="4481817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그림</a:t>
            </a:r>
            <a:r>
              <a:rPr lang="en-US" altLang="ko-KR" sz="12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1(</a:t>
            </a:r>
            <a:r>
              <a:rPr lang="ko-KR" altLang="en-US" sz="1200" spc="-150" dirty="0" err="1">
                <a:latin typeface="산돌명조 L" panose="02020304000101010101" pitchFamily="18" charset="-127"/>
                <a:ea typeface="산돌명조 L" panose="02020304000101010101" pitchFamily="18" charset="-127"/>
              </a:rPr>
              <a:t>컨셉이미지</a:t>
            </a:r>
            <a:r>
              <a:rPr lang="en-US" altLang="ko-KR" sz="12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)</a:t>
            </a:r>
            <a:endParaRPr lang="ko-KR" altLang="en-US" sz="1200" spc="-15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92080" y="2173385"/>
            <a:ext cx="358623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크기</a:t>
            </a:r>
            <a:r>
              <a:rPr lang="en-US" altLang="ko-KR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: 1.7M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이동 속도</a:t>
            </a:r>
            <a:r>
              <a:rPr lang="en-US" altLang="ko-KR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: 2m/s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상태</a:t>
            </a:r>
            <a:r>
              <a:rPr lang="en-US" altLang="ko-KR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: </a:t>
            </a:r>
            <a:r>
              <a: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걷기</a:t>
            </a:r>
            <a:r>
              <a:rPr lang="en-US" altLang="ko-KR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, </a:t>
            </a:r>
            <a:r>
              <a: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점프</a:t>
            </a:r>
            <a:r>
              <a:rPr lang="en-US" altLang="ko-KR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, </a:t>
            </a:r>
            <a:r>
              <a: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공격</a:t>
            </a:r>
            <a:r>
              <a:rPr lang="en-US" altLang="ko-KR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, </a:t>
            </a:r>
            <a:r>
              <a: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죽음</a:t>
            </a:r>
            <a:endParaRPr lang="en-US" altLang="ko-KR" spc="-15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특징</a:t>
            </a:r>
            <a:r>
              <a:rPr lang="en-US" altLang="ko-KR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: </a:t>
            </a:r>
            <a:r>
              <a: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딜러형 캐릭터이며</a:t>
            </a:r>
            <a:r>
              <a:rPr lang="en-US" altLang="ko-KR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, </a:t>
            </a:r>
          </a:p>
          <a:p>
            <a:r>
              <a:rPr lang="en-US" altLang="ko-KR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                 </a:t>
            </a:r>
            <a:r>
              <a: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근거리 공격과 원거리 공격 가능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38" y="1201989"/>
            <a:ext cx="4063780" cy="327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98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90313" y="4912549"/>
            <a:ext cx="8763373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698" y="5087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산돌명조 L" panose="02020304000101010101" pitchFamily="18" charset="-127"/>
                <a:ea typeface="산돌명조 L" panose="0202030400010101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44" y="292733"/>
            <a:ext cx="1296144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300" dirty="0">
                <a:solidFill>
                  <a:schemeClr val="bg1"/>
                </a:solidFill>
                <a:latin typeface="산돌명조 L" panose="02020304000101010101" pitchFamily="18" charset="-127"/>
                <a:ea typeface="산돌명조 L" panose="02020304000101010101" pitchFamily="18" charset="-127"/>
              </a:rPr>
              <a:t>게임</a:t>
            </a:r>
            <a:endParaRPr lang="en-US" altLang="ko-KR" sz="1400" spc="-300" dirty="0">
              <a:solidFill>
                <a:schemeClr val="bg1"/>
              </a:solidFill>
              <a:latin typeface="산돌명조 L" panose="02020304000101010101" pitchFamily="18" charset="-127"/>
              <a:ea typeface="산돌명조 L" panose="02020304000101010101" pitchFamily="18" charset="-127"/>
            </a:endParaRPr>
          </a:p>
          <a:p>
            <a:pPr algn="ctr"/>
            <a:r>
              <a:rPr lang="ko-KR" altLang="en-US" sz="1400" spc="-300" dirty="0">
                <a:solidFill>
                  <a:schemeClr val="bg1"/>
                </a:solidFill>
                <a:latin typeface="산돌명조 L" panose="02020304000101010101" pitchFamily="18" charset="-127"/>
                <a:ea typeface="산돌명조 L" panose="02020304000101010101" pitchFamily="18" charset="-127"/>
              </a:rPr>
              <a:t>소개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63688" y="585120"/>
            <a:ext cx="165618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30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캐릭터</a:t>
            </a: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3338721" y="868195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>
            <a:off x="1730693" y="56698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1742" y="4537310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그림</a:t>
            </a:r>
            <a:r>
              <a:rPr lang="en-US" altLang="ko-KR" sz="12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2(</a:t>
            </a:r>
            <a:r>
              <a:rPr lang="ko-KR" altLang="en-US" sz="1200" spc="-150" dirty="0" err="1">
                <a:latin typeface="산돌명조 L" panose="02020304000101010101" pitchFamily="18" charset="-127"/>
                <a:ea typeface="산돌명조 L" panose="02020304000101010101" pitchFamily="18" charset="-127"/>
              </a:rPr>
              <a:t>컨셉이미지</a:t>
            </a:r>
            <a:r>
              <a:rPr lang="en-US" altLang="ko-KR" sz="12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)</a:t>
            </a:r>
            <a:endParaRPr lang="ko-KR" altLang="en-US" sz="1200" spc="-15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11960" y="2231933"/>
            <a:ext cx="48542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크기</a:t>
            </a:r>
            <a:r>
              <a:rPr lang="en-US" altLang="ko-KR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: 1.7M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이동 속도</a:t>
            </a:r>
            <a:r>
              <a:rPr lang="en-US" altLang="ko-KR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: 2m/s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상태</a:t>
            </a:r>
            <a:r>
              <a:rPr lang="en-US" altLang="ko-KR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: </a:t>
            </a:r>
            <a:r>
              <a: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걷기</a:t>
            </a:r>
            <a:r>
              <a:rPr lang="en-US" altLang="ko-KR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, </a:t>
            </a:r>
            <a:r>
              <a: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점프</a:t>
            </a:r>
            <a:r>
              <a:rPr lang="en-US" altLang="ko-KR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, </a:t>
            </a:r>
            <a:r>
              <a: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공격</a:t>
            </a:r>
            <a:r>
              <a:rPr lang="en-US" altLang="ko-KR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, </a:t>
            </a:r>
            <a:r>
              <a: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죽음</a:t>
            </a:r>
            <a:endParaRPr lang="en-US" altLang="ko-KR" spc="-15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특징</a:t>
            </a:r>
            <a:r>
              <a:rPr lang="en-US" altLang="ko-KR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: </a:t>
            </a:r>
            <a:r>
              <a: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보조형 캐릭터이며</a:t>
            </a:r>
            <a:r>
              <a:rPr lang="en-US" altLang="ko-KR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, </a:t>
            </a:r>
          </a:p>
          <a:p>
            <a:r>
              <a: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                 파티원을 보조하는 스킬 보유</a:t>
            </a:r>
            <a:r>
              <a:rPr lang="en-US" altLang="ko-KR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, </a:t>
            </a:r>
            <a:r>
              <a:rPr lang="ko-KR" altLang="en-US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원거리 공격 가능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921" y="1165740"/>
            <a:ext cx="2320138" cy="360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57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90313" y="4912549"/>
            <a:ext cx="8763373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698" y="5087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산돌명조 L" panose="02020304000101010101" pitchFamily="18" charset="-127"/>
                <a:ea typeface="산돌명조 L" panose="0202030400010101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44" y="292733"/>
            <a:ext cx="1296144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300" dirty="0">
                <a:solidFill>
                  <a:schemeClr val="bg1"/>
                </a:solidFill>
                <a:latin typeface="산돌명조 L" panose="02020304000101010101" pitchFamily="18" charset="-127"/>
                <a:ea typeface="산돌명조 L" panose="02020304000101010101" pitchFamily="18" charset="-127"/>
              </a:rPr>
              <a:t>게임</a:t>
            </a:r>
            <a:endParaRPr lang="en-US" altLang="ko-KR" sz="1400" spc="-300" dirty="0">
              <a:solidFill>
                <a:schemeClr val="bg1"/>
              </a:solidFill>
              <a:latin typeface="산돌명조 L" panose="02020304000101010101" pitchFamily="18" charset="-127"/>
              <a:ea typeface="산돌명조 L" panose="02020304000101010101" pitchFamily="18" charset="-127"/>
            </a:endParaRPr>
          </a:p>
          <a:p>
            <a:pPr algn="ctr"/>
            <a:r>
              <a:rPr lang="ko-KR" altLang="en-US" sz="1400" spc="-300" dirty="0">
                <a:solidFill>
                  <a:schemeClr val="bg1"/>
                </a:solidFill>
                <a:latin typeface="산돌명조 L" panose="02020304000101010101" pitchFamily="18" charset="-127"/>
                <a:ea typeface="산돌명조 L" panose="02020304000101010101" pitchFamily="18" charset="-127"/>
              </a:rPr>
              <a:t>소개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63688" y="585120"/>
            <a:ext cx="165618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30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몬스터</a:t>
            </a: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3338721" y="868195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>
            <a:off x="1730693" y="56698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29362" y="2051757"/>
            <a:ext cx="20399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해골형 몬스터 </a:t>
            </a:r>
            <a:r>
              <a:rPr lang="en-US" altLang="ko-KR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(</a:t>
            </a:r>
            <a:r>
              <a:rPr lang="ko-KR" altLang="en-US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총 </a:t>
            </a:r>
            <a:r>
              <a:rPr lang="en-US" altLang="ko-KR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2</a:t>
            </a:r>
            <a:r>
              <a:rPr lang="ko-KR" altLang="en-US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종</a:t>
            </a:r>
            <a:r>
              <a:rPr lang="en-US" altLang="ko-KR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크기</a:t>
            </a:r>
            <a:r>
              <a:rPr lang="en-US" altLang="ko-KR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: 1.8M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상태</a:t>
            </a:r>
            <a:r>
              <a:rPr lang="en-US" altLang="ko-KR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: </a:t>
            </a:r>
            <a:r>
              <a:rPr lang="ko-KR" altLang="en-US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대기</a:t>
            </a:r>
            <a:r>
              <a:rPr lang="en-US" altLang="ko-KR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, </a:t>
            </a:r>
            <a:r>
              <a:rPr lang="ko-KR" altLang="en-US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공격</a:t>
            </a:r>
            <a:r>
              <a:rPr lang="en-US" altLang="ko-KR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, </a:t>
            </a:r>
            <a:r>
              <a:rPr lang="ko-KR" altLang="en-US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죽음</a:t>
            </a:r>
            <a:endParaRPr lang="en-US" altLang="ko-KR" sz="1400" spc="-15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이동타입</a:t>
            </a:r>
            <a:r>
              <a:rPr lang="en-US" altLang="ko-KR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: </a:t>
            </a:r>
            <a:r>
              <a:rPr lang="ko-KR" altLang="en-US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지상</a:t>
            </a:r>
            <a:endParaRPr lang="en-US" altLang="ko-KR" sz="1400" spc="-15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특징</a:t>
            </a:r>
            <a:r>
              <a:rPr lang="en-US" altLang="ko-KR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: </a:t>
            </a:r>
            <a:r>
              <a:rPr lang="ko-KR" altLang="en-US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주먹으로 공격하는 근거리 타입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32240" y="1930740"/>
            <a:ext cx="20689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좀비형 몬스터 </a:t>
            </a:r>
            <a:r>
              <a:rPr lang="en-US" altLang="ko-KR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(</a:t>
            </a:r>
            <a:r>
              <a:rPr lang="ko-KR" altLang="en-US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총 </a:t>
            </a:r>
            <a:r>
              <a:rPr lang="en-US" altLang="ko-KR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2</a:t>
            </a:r>
            <a:r>
              <a:rPr lang="ko-KR" altLang="en-US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종</a:t>
            </a:r>
            <a:r>
              <a:rPr lang="en-US" altLang="ko-KR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크기</a:t>
            </a:r>
            <a:r>
              <a:rPr lang="en-US" altLang="ko-KR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: 2M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상태</a:t>
            </a:r>
            <a:r>
              <a:rPr lang="en-US" altLang="ko-KR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: </a:t>
            </a:r>
            <a:r>
              <a:rPr lang="ko-KR" altLang="en-US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대기</a:t>
            </a:r>
            <a:r>
              <a:rPr lang="en-US" altLang="ko-KR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, </a:t>
            </a:r>
            <a:r>
              <a:rPr lang="ko-KR" altLang="en-US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공격</a:t>
            </a:r>
            <a:r>
              <a:rPr lang="en-US" altLang="ko-KR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, </a:t>
            </a:r>
            <a:r>
              <a:rPr lang="ko-KR" altLang="en-US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죽음</a:t>
            </a:r>
            <a:endParaRPr lang="en-US" altLang="ko-KR" sz="1400" spc="-15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이동타입</a:t>
            </a:r>
            <a:r>
              <a:rPr lang="en-US" altLang="ko-KR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: </a:t>
            </a:r>
            <a:r>
              <a:rPr lang="ko-KR" altLang="en-US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지상</a:t>
            </a:r>
            <a:endParaRPr lang="en-US" altLang="ko-KR" sz="1400" spc="-15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특징</a:t>
            </a:r>
            <a:r>
              <a:rPr lang="en-US" altLang="ko-KR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:  </a:t>
            </a:r>
            <a:r>
              <a:rPr lang="ko-KR" altLang="en-US" sz="14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주먹으로 공격하는 근거리 타입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5616" y="4301301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그림</a:t>
            </a:r>
            <a:r>
              <a:rPr lang="en-US" altLang="ko-KR" sz="12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3 (</a:t>
            </a:r>
            <a:r>
              <a:rPr lang="ko-KR" altLang="en-US" sz="1200" spc="-150" dirty="0" err="1">
                <a:latin typeface="산돌명조 L" panose="02020304000101010101" pitchFamily="18" charset="-127"/>
                <a:ea typeface="산돌명조 L" panose="02020304000101010101" pitchFamily="18" charset="-127"/>
              </a:rPr>
              <a:t>컨셉이미지</a:t>
            </a:r>
            <a:r>
              <a:rPr lang="en-US" altLang="ko-KR" sz="12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)</a:t>
            </a:r>
            <a:endParaRPr lang="ko-KR" altLang="en-US" sz="1200" spc="-15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24018" y="4291447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그림</a:t>
            </a:r>
            <a:r>
              <a:rPr lang="en-US" altLang="ko-KR" sz="12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4 (</a:t>
            </a:r>
            <a:r>
              <a:rPr lang="ko-KR" altLang="en-US" sz="1200" spc="-150" dirty="0" err="1">
                <a:latin typeface="산돌명조 L" panose="02020304000101010101" pitchFamily="18" charset="-127"/>
                <a:ea typeface="산돌명조 L" panose="02020304000101010101" pitchFamily="18" charset="-127"/>
              </a:rPr>
              <a:t>컨셉이미지</a:t>
            </a:r>
            <a:r>
              <a:rPr lang="en-US" altLang="ko-KR" sz="1200" spc="-150" dirty="0">
                <a:latin typeface="산돌명조 L" panose="02020304000101010101" pitchFamily="18" charset="-127"/>
                <a:ea typeface="산돌명조 L" panose="02020304000101010101" pitchFamily="18" charset="-127"/>
              </a:rPr>
              <a:t>)</a:t>
            </a:r>
            <a:endParaRPr lang="ko-KR" altLang="en-US" sz="1200" spc="-150" dirty="0">
              <a:latin typeface="산돌명조 L" panose="02020304000101010101" pitchFamily="18" charset="-127"/>
              <a:ea typeface="산돌명조 L" panose="020203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3" t="14564" r="24071" b="8656"/>
          <a:stretch/>
        </p:blipFill>
        <p:spPr>
          <a:xfrm>
            <a:off x="998687" y="1490973"/>
            <a:ext cx="1464012" cy="25376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289756"/>
            <a:ext cx="15621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86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1041</TotalTime>
  <Words>845</Words>
  <Application>Microsoft Office PowerPoint</Application>
  <PresentationFormat>화면 슬라이드 쇼(16:9)</PresentationFormat>
  <Paragraphs>218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THE정고딕110</vt:lpstr>
      <vt:lpstr>맑은 고딕</vt:lpstr>
      <vt:lpstr>Yu Mincho</vt:lpstr>
      <vt:lpstr>Arial</vt:lpstr>
      <vt:lpstr>산돌명조 L</vt:lpstr>
      <vt:lpstr>산돌명조 M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집먼지</cp:lastModifiedBy>
  <cp:revision>115</cp:revision>
  <dcterms:created xsi:type="dcterms:W3CDTF">2006-10-05T04:04:58Z</dcterms:created>
  <dcterms:modified xsi:type="dcterms:W3CDTF">2017-01-10T14:37:25Z</dcterms:modified>
</cp:coreProperties>
</file>